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7"/>
  </p:notesMasterIdLst>
  <p:sldIdLst>
    <p:sldId id="256" r:id="rId2"/>
    <p:sldId id="423" r:id="rId3"/>
    <p:sldId id="281" r:id="rId4"/>
    <p:sldId id="257" r:id="rId5"/>
    <p:sldId id="283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333" r:id="rId14"/>
    <p:sldId id="261" r:id="rId15"/>
    <p:sldId id="279" r:id="rId16"/>
    <p:sldId id="334" r:id="rId17"/>
    <p:sldId id="336" r:id="rId18"/>
    <p:sldId id="262" r:id="rId19"/>
    <p:sldId id="344" r:id="rId20"/>
    <p:sldId id="335" r:id="rId21"/>
    <p:sldId id="263" r:id="rId22"/>
    <p:sldId id="264" r:id="rId23"/>
    <p:sldId id="265" r:id="rId24"/>
    <p:sldId id="266" r:id="rId25"/>
    <p:sldId id="272" r:id="rId26"/>
    <p:sldId id="273" r:id="rId27"/>
    <p:sldId id="275" r:id="rId28"/>
    <p:sldId id="276" r:id="rId29"/>
    <p:sldId id="345" r:id="rId30"/>
    <p:sldId id="356" r:id="rId31"/>
    <p:sldId id="277" r:id="rId32"/>
    <p:sldId id="278" r:id="rId33"/>
    <p:sldId id="337" r:id="rId34"/>
    <p:sldId id="324" r:id="rId35"/>
    <p:sldId id="392" r:id="rId36"/>
    <p:sldId id="420" r:id="rId37"/>
    <p:sldId id="280" r:id="rId38"/>
    <p:sldId id="342" r:id="rId39"/>
    <p:sldId id="347" r:id="rId40"/>
    <p:sldId id="282" r:id="rId41"/>
    <p:sldId id="287" r:id="rId42"/>
    <p:sldId id="338" r:id="rId43"/>
    <p:sldId id="284" r:id="rId44"/>
    <p:sldId id="288" r:id="rId45"/>
    <p:sldId id="339" r:id="rId46"/>
    <p:sldId id="285" r:id="rId47"/>
    <p:sldId id="289" r:id="rId48"/>
    <p:sldId id="340" r:id="rId49"/>
    <p:sldId id="286" r:id="rId50"/>
    <p:sldId id="316" r:id="rId51"/>
    <p:sldId id="358" r:id="rId52"/>
    <p:sldId id="346" r:id="rId53"/>
    <p:sldId id="291" r:id="rId54"/>
    <p:sldId id="293" r:id="rId55"/>
    <p:sldId id="297" r:id="rId56"/>
    <p:sldId id="298" r:id="rId57"/>
    <p:sldId id="294" r:id="rId58"/>
    <p:sldId id="299" r:id="rId59"/>
    <p:sldId id="407" r:id="rId60"/>
    <p:sldId id="357" r:id="rId61"/>
    <p:sldId id="388" r:id="rId62"/>
    <p:sldId id="389" r:id="rId63"/>
    <p:sldId id="313" r:id="rId64"/>
    <p:sldId id="300" r:id="rId65"/>
    <p:sldId id="396" r:id="rId66"/>
    <p:sldId id="301" r:id="rId67"/>
    <p:sldId id="359" r:id="rId68"/>
    <p:sldId id="399" r:id="rId69"/>
    <p:sldId id="413" r:id="rId70"/>
    <p:sldId id="397" r:id="rId71"/>
    <p:sldId id="412" r:id="rId72"/>
    <p:sldId id="400" r:id="rId73"/>
    <p:sldId id="401" r:id="rId74"/>
    <p:sldId id="402" r:id="rId75"/>
    <p:sldId id="403" r:id="rId76"/>
    <p:sldId id="312" r:id="rId77"/>
    <p:sldId id="303" r:id="rId78"/>
    <p:sldId id="419" r:id="rId79"/>
    <p:sldId id="405" r:id="rId80"/>
    <p:sldId id="304" r:id="rId81"/>
    <p:sldId id="305" r:id="rId82"/>
    <p:sldId id="310" r:id="rId83"/>
    <p:sldId id="322" r:id="rId84"/>
    <p:sldId id="311" r:id="rId85"/>
    <p:sldId id="360" r:id="rId86"/>
    <p:sldId id="323" r:id="rId87"/>
    <p:sldId id="321" r:id="rId88"/>
    <p:sldId id="418" r:id="rId89"/>
    <p:sldId id="326" r:id="rId90"/>
    <p:sldId id="343" r:id="rId91"/>
    <p:sldId id="390" r:id="rId92"/>
    <p:sldId id="391" r:id="rId93"/>
    <p:sldId id="348" r:id="rId94"/>
    <p:sldId id="404" r:id="rId95"/>
    <p:sldId id="332" r:id="rId96"/>
    <p:sldId id="354" r:id="rId97"/>
    <p:sldId id="355" r:id="rId98"/>
    <p:sldId id="365" r:id="rId99"/>
    <p:sldId id="364" r:id="rId100"/>
    <p:sldId id="366" r:id="rId101"/>
    <p:sldId id="367" r:id="rId102"/>
    <p:sldId id="370" r:id="rId103"/>
    <p:sldId id="374" r:id="rId104"/>
    <p:sldId id="368" r:id="rId105"/>
    <p:sldId id="369" r:id="rId106"/>
    <p:sldId id="373" r:id="rId107"/>
    <p:sldId id="372" r:id="rId108"/>
    <p:sldId id="371" r:id="rId109"/>
    <p:sldId id="381" r:id="rId110"/>
    <p:sldId id="382" r:id="rId111"/>
    <p:sldId id="384" r:id="rId112"/>
    <p:sldId id="383" r:id="rId113"/>
    <p:sldId id="387" r:id="rId114"/>
    <p:sldId id="385" r:id="rId115"/>
    <p:sldId id="386" r:id="rId116"/>
    <p:sldId id="393" r:id="rId117"/>
    <p:sldId id="422" r:id="rId118"/>
    <p:sldId id="421" r:id="rId119"/>
    <p:sldId id="409" r:id="rId120"/>
    <p:sldId id="410" r:id="rId121"/>
    <p:sldId id="415" r:id="rId122"/>
    <p:sldId id="411" r:id="rId123"/>
    <p:sldId id="416" r:id="rId124"/>
    <p:sldId id="417" r:id="rId125"/>
    <p:sldId id="395" r:id="rId1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K 1" id="{22798F44-A559-4AEC-A227-71F966D71FE9}">
          <p14:sldIdLst>
            <p14:sldId id="256"/>
            <p14:sldId id="423"/>
            <p14:sldId id="281"/>
            <p14:sldId id="257"/>
            <p14:sldId id="283"/>
            <p14:sldId id="267"/>
            <p14:sldId id="268"/>
            <p14:sldId id="269"/>
            <p14:sldId id="270"/>
            <p14:sldId id="271"/>
            <p14:sldId id="259"/>
            <p14:sldId id="260"/>
            <p14:sldId id="333"/>
            <p14:sldId id="261"/>
            <p14:sldId id="279"/>
            <p14:sldId id="334"/>
            <p14:sldId id="336"/>
            <p14:sldId id="262"/>
            <p14:sldId id="344"/>
            <p14:sldId id="335"/>
            <p14:sldId id="263"/>
            <p14:sldId id="264"/>
            <p14:sldId id="265"/>
            <p14:sldId id="266"/>
            <p14:sldId id="272"/>
            <p14:sldId id="273"/>
            <p14:sldId id="275"/>
            <p14:sldId id="276"/>
            <p14:sldId id="345"/>
            <p14:sldId id="356"/>
            <p14:sldId id="277"/>
            <p14:sldId id="278"/>
            <p14:sldId id="337"/>
            <p14:sldId id="324"/>
            <p14:sldId id="392"/>
            <p14:sldId id="420"/>
          </p14:sldIdLst>
        </p14:section>
        <p14:section name="BLOK 2" id="{D5B6B3F7-3137-455B-9C52-8EFE32A72530}">
          <p14:sldIdLst>
            <p14:sldId id="280"/>
            <p14:sldId id="342"/>
            <p14:sldId id="347"/>
            <p14:sldId id="282"/>
            <p14:sldId id="287"/>
            <p14:sldId id="338"/>
            <p14:sldId id="284"/>
            <p14:sldId id="288"/>
            <p14:sldId id="339"/>
            <p14:sldId id="285"/>
            <p14:sldId id="289"/>
            <p14:sldId id="340"/>
            <p14:sldId id="286"/>
            <p14:sldId id="316"/>
            <p14:sldId id="358"/>
            <p14:sldId id="346"/>
            <p14:sldId id="291"/>
            <p14:sldId id="293"/>
            <p14:sldId id="297"/>
            <p14:sldId id="298"/>
            <p14:sldId id="294"/>
            <p14:sldId id="299"/>
            <p14:sldId id="407"/>
            <p14:sldId id="357"/>
            <p14:sldId id="388"/>
            <p14:sldId id="389"/>
            <p14:sldId id="313"/>
            <p14:sldId id="300"/>
            <p14:sldId id="396"/>
            <p14:sldId id="301"/>
            <p14:sldId id="359"/>
            <p14:sldId id="399"/>
            <p14:sldId id="413"/>
            <p14:sldId id="397"/>
            <p14:sldId id="412"/>
            <p14:sldId id="400"/>
            <p14:sldId id="401"/>
            <p14:sldId id="402"/>
            <p14:sldId id="403"/>
            <p14:sldId id="312"/>
            <p14:sldId id="303"/>
            <p14:sldId id="419"/>
            <p14:sldId id="405"/>
          </p14:sldIdLst>
        </p14:section>
        <p14:section name="BLOK 3" id="{5F20421C-9683-4279-88BB-65ED27F69780}">
          <p14:sldIdLst>
            <p14:sldId id="304"/>
            <p14:sldId id="305"/>
            <p14:sldId id="310"/>
            <p14:sldId id="322"/>
            <p14:sldId id="311"/>
            <p14:sldId id="360"/>
            <p14:sldId id="323"/>
            <p14:sldId id="321"/>
            <p14:sldId id="418"/>
            <p14:sldId id="326"/>
            <p14:sldId id="343"/>
            <p14:sldId id="390"/>
            <p14:sldId id="391"/>
            <p14:sldId id="348"/>
            <p14:sldId id="404"/>
            <p14:sldId id="332"/>
            <p14:sldId id="354"/>
            <p14:sldId id="355"/>
            <p14:sldId id="365"/>
            <p14:sldId id="364"/>
            <p14:sldId id="366"/>
            <p14:sldId id="367"/>
            <p14:sldId id="370"/>
            <p14:sldId id="374"/>
            <p14:sldId id="368"/>
            <p14:sldId id="369"/>
            <p14:sldId id="373"/>
            <p14:sldId id="372"/>
            <p14:sldId id="371"/>
            <p14:sldId id="381"/>
            <p14:sldId id="382"/>
            <p14:sldId id="384"/>
            <p14:sldId id="383"/>
            <p14:sldId id="387"/>
            <p14:sldId id="385"/>
            <p14:sldId id="386"/>
            <p14:sldId id="393"/>
            <p14:sldId id="422"/>
            <p14:sldId id="421"/>
            <p14:sldId id="409"/>
            <p14:sldId id="410"/>
            <p14:sldId id="415"/>
            <p14:sldId id="411"/>
            <p14:sldId id="416"/>
            <p14:sldId id="417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CCF1"/>
    <a:srgbClr val="C9492C"/>
    <a:srgbClr val="5F6475"/>
    <a:srgbClr val="FBFBFB"/>
    <a:srgbClr val="4C93B6"/>
    <a:srgbClr val="9CDEF6"/>
    <a:srgbClr val="3A8EC4"/>
    <a:srgbClr val="1B1B36"/>
    <a:srgbClr val="5DCAF0"/>
    <a:srgbClr val="5F4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Stijl, gemiddeld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76410" autoAdjust="0"/>
  </p:normalViewPr>
  <p:slideViewPr>
    <p:cSldViewPr snapToGrid="0">
      <p:cViewPr>
        <p:scale>
          <a:sx n="66" d="100"/>
          <a:sy n="66" d="100"/>
        </p:scale>
        <p:origin x="2490" y="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Blad1!$B$2:$B$4</c:f>
              <c:numCache>
                <c:formatCode>0%</c:formatCode>
                <c:ptCount val="3"/>
                <c:pt idx="0">
                  <c:v>0.52</c:v>
                </c:pt>
                <c:pt idx="1">
                  <c:v>0.6</c:v>
                </c:pt>
                <c:pt idx="2">
                  <c:v>0.72</c:v>
                </c:pt>
              </c:numCache>
            </c:numRef>
          </c:val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Blad1!$C$2:$C$4</c:f>
              <c:numCache>
                <c:formatCode>0%</c:formatCode>
                <c:ptCount val="3"/>
                <c:pt idx="0">
                  <c:v>0.48</c:v>
                </c:pt>
                <c:pt idx="1">
                  <c:v>0.4</c:v>
                </c:pt>
                <c:pt idx="2">
                  <c:v>0.28000000000000003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86654320"/>
        <c:axId val="186654880"/>
      </c:barChart>
      <c:catAx>
        <c:axId val="18665432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600" b="1" i="0" u="none" strike="noStrike" kern="1200" baseline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86654880"/>
        <c:crosses val="autoZero"/>
        <c:auto val="1"/>
        <c:lblAlgn val="ctr"/>
        <c:lblOffset val="100"/>
        <c:noMultiLvlLbl val="0"/>
      </c:catAx>
      <c:valAx>
        <c:axId val="186654880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8665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FC62C-B432-4E0F-A22A-B08C16394638}" type="datetimeFigureOut">
              <a:rPr lang="nl-NL" smtClean="0"/>
              <a:t>28-10-2014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B83F3-B871-48C1-8D50-2481D569C0D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44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28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01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43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644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59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 verdwijnt en menu wordt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dropdown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770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achtergrond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verdwijnd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51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Grijze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verdwenen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38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986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3890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1200 met marge,</a:t>
            </a:r>
            <a:r>
              <a:rPr lang="nl-NL" baseline="0" dirty="0" smtClean="0"/>
              <a:t> Moderne schermen ondersteunen 1280x1024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67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483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44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21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50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13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832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943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20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586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451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79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901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484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942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525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83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31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88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57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370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995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085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564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42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191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957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624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256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953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0330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297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60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23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53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F31BD-D100-49BE-A13C-B9B975C85C9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1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B83F3-B871-48C1-8D50-2481D569C0D5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35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gradFill>
          <a:gsLst>
            <a:gs pos="0">
              <a:srgbClr val="9CDEF6"/>
            </a:gs>
            <a:gs pos="100000">
              <a:srgbClr val="63CCF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>
                <a:solidFill>
                  <a:srgbClr val="FBFBFB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364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84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 geen ani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77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484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">
    <p:bg>
      <p:bgPr>
        <a:gradFill>
          <a:gsLst>
            <a:gs pos="0">
              <a:srgbClr val="FBFBFB"/>
            </a:gs>
            <a:gs pos="100000">
              <a:schemeClr val="bg1">
                <a:lumMod val="85000"/>
              </a:schemeClr>
            </a:gs>
            <a:gs pos="60000">
              <a:schemeClr val="bg2"/>
            </a:gs>
            <a:gs pos="60000">
              <a:schemeClr val="bg2"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899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039533" y="2120630"/>
            <a:ext cx="6143378" cy="37062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800">
                <a:solidFill>
                  <a:schemeClr val="bg1"/>
                </a:solidFill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009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wd">
                    <p:tmAbs val="5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690688"/>
            <a:ext cx="8359996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2900362" y="1976438"/>
            <a:ext cx="6376987" cy="39862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2924175" y="2001396"/>
            <a:ext cx="6346031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09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1690688"/>
            <a:ext cx="10913532" cy="73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934380" y="2262849"/>
            <a:ext cx="10351687" cy="4239552"/>
          </a:xfrm>
          <a:effectLst/>
        </p:spPr>
        <p:txBody>
          <a:bodyPr/>
          <a:lstStyle>
            <a:lvl1pPr algn="l">
              <a:defRPr sz="2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aco" panose="020B0509030404040204" pitchFamily="49" charset="0"/>
              </a:defRPr>
            </a:lvl1pPr>
          </a:lstStyle>
          <a:p>
            <a:pPr algn="l"/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Klik om de stijl te bewerken</a:t>
            </a:r>
            <a:endParaRPr lang="nl-NL" sz="1800" b="0" dirty="0">
              <a:solidFill>
                <a:schemeClr val="bg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851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iterate type="lt">
                    <p:tmAbs val="20"/>
                  </p:iterate>
                  <p:childTnLs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72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2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822233"/>
            <a:ext cx="105156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01958"/>
            <a:ext cx="10515600" cy="22416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99729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48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128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00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lIns="0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65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88439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88439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6680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6680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0261" y="1681163"/>
            <a:ext cx="3405127" cy="823912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7950261" y="2505075"/>
            <a:ext cx="3405127" cy="36845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3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5" r:id="rId3"/>
    <p:sldLayoutId id="2147483699" r:id="rId4"/>
    <p:sldLayoutId id="2147483700" r:id="rId5"/>
    <p:sldLayoutId id="2147483712" r:id="rId6"/>
    <p:sldLayoutId id="2147483701" r:id="rId7"/>
    <p:sldLayoutId id="2147483713" r:id="rId8"/>
    <p:sldLayoutId id="2147483711" r:id="rId9"/>
    <p:sldLayoutId id="2147483702" r:id="rId10"/>
    <p:sldLayoutId id="2147483707" r:id="rId11"/>
    <p:sldLayoutId id="2147483703" r:id="rId12"/>
    <p:sldLayoutId id="2147483706" r:id="rId13"/>
    <p:sldLayoutId id="2147483708" r:id="rId14"/>
    <p:sldLayoutId id="2147483714" r:id="rId15"/>
    <p:sldLayoutId id="2147483710" r:id="rId16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50000"/>
            </a:schemeClr>
          </a:solidFill>
          <a:latin typeface="Journey" panose="02000603000000000000" pitchFamily="2" charset="0"/>
          <a:ea typeface="Journey" panose="02000603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IdQYDLPbT8QHwOdzKpZL?p=preview" TargetMode="Externa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v867Jk7bacjWfdUppX8?p=preview" TargetMode="Externa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0gkiKM8JbQetIrPNpOu?p=preview" TargetMode="Externa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renZBBDQU5HfbfWvfDb2?p=preview" TargetMode="Externa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42BV/responsive-grid-worksho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BG1owEQajGeTnbtBd1ji?p=preview" TargetMode="Externa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ztsWzOKSF4GI6jYukcTw?p=preview" TargetMode="Externa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OnTLZGAi7O3NKWLrMHnB?p=preview" TargetMode="Externa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furoLAe7Y8vVfrTDJ23Q?p=preview" TargetMode="Externa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yTiuPyqN0B4yrTGUvUNT?p=preview" TargetMode="Externa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QAMFXgltXJeIP8beC05Z?p=preview" TargetMode="Externa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FbuZaKj9Fy91HPov5LZc?p=pre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5OoKKBECMNqECcLzYTPt?p=preview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5m9XEN7AbDBQZKpDP6wA?p=preview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psi5ZPWt13Xq2qUfPonu?p=preview" TargetMode="Externa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plnkr.co/edit/1rOuHIRqVcA5Q918qmIl?p=preview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2672017" y="4091781"/>
            <a:ext cx="684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https://github.com/42BV/responsive-grid-workshop</a:t>
            </a:r>
          </a:p>
        </p:txBody>
      </p:sp>
    </p:spTree>
    <p:extLst>
      <p:ext uri="{BB962C8B-B14F-4D97-AF65-F5344CB8AC3E}">
        <p14:creationId xmlns:p14="http://schemas.microsoft.com/office/powerpoint/2010/main" val="313373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4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 rev="1"/>
      <p:bldP spid="8" grpId="2" build="p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2" y="1964798"/>
            <a:ext cx="12293600" cy="8015450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12.000.000 </a:t>
            </a:r>
            <a:r>
              <a:rPr lang="en-US" dirty="0" smtClean="0"/>
              <a:t>MENSEN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008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Weergave</a:t>
            </a:r>
          </a:p>
          <a:p>
            <a:r>
              <a:rPr lang="nl-NL" dirty="0" smtClean="0"/>
              <a:t>Ruimte</a:t>
            </a:r>
          </a:p>
          <a:p>
            <a:r>
              <a:rPr lang="nl-NL" dirty="0" smtClean="0"/>
              <a:t>Relevantie</a:t>
            </a:r>
          </a:p>
          <a:p>
            <a:r>
              <a:rPr lang="nl-NL" dirty="0" smtClean="0"/>
              <a:t>Getest</a:t>
            </a:r>
          </a:p>
        </p:txBody>
      </p:sp>
    </p:spTree>
    <p:extLst>
      <p:ext uri="{BB962C8B-B14F-4D97-AF65-F5344CB8AC3E}">
        <p14:creationId xmlns:p14="http://schemas.microsoft.com/office/powerpoint/2010/main" val="2246971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 / TONEN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6968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VERBERGEN</a:t>
            </a:r>
            <a:endParaRPr lang="nl-NL" dirty="0"/>
          </a:p>
        </p:txBody>
      </p:sp>
      <p:graphicFrame>
        <p:nvGraphicFramePr>
          <p:cNvPr id="9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64426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visible-xs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visible-lg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-*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752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aphicFrame>
        <p:nvGraphicFramePr>
          <p:cNvPr id="6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092108"/>
              </p:ext>
            </p:extLst>
          </p:nvPr>
        </p:nvGraphicFramePr>
        <p:xfrm>
          <a:off x="838204" y="1806912"/>
          <a:ext cx="10515595" cy="38939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3119"/>
                <a:gridCol w="2103119"/>
                <a:gridCol w="2103119"/>
                <a:gridCol w="2103119"/>
                <a:gridCol w="2103119"/>
              </a:tblGrid>
              <a:tr h="851812">
                <a:tc>
                  <a:txBody>
                    <a:bodyPr/>
                    <a:lstStyle/>
                    <a:p>
                      <a:pPr algn="ctr"/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&lt;768px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≥768px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≥992px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≥1200px</a:t>
                      </a:r>
                      <a:endParaRPr lang="nl-NL" sz="2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hidden-xs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-sm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  <a:endParaRPr lang="nl-NL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</a:t>
                      </a:r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-md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</a:tr>
              <a:tr h="760541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r>
                        <a:rPr lang="nl-NL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hidden-lg</a:t>
                      </a:r>
                      <a:endParaRPr lang="nl-NL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71100" marR="71100" marT="71100" marB="711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700" dirty="0" smtClean="0">
                          <a:solidFill>
                            <a:schemeClr val="bg1"/>
                          </a:solidFill>
                          <a:effectLst/>
                        </a:rPr>
                        <a:t>Zichtbaar</a:t>
                      </a:r>
                      <a:endParaRPr lang="nl-NL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1100" marR="71100" marT="71100" marB="711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Niet zichtbaar</a:t>
                      </a:r>
                    </a:p>
                  </a:txBody>
                  <a:tcPr marL="71100" marR="71100" marT="71100" marB="711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2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 VERBERGEN</a:t>
            </a:r>
            <a:endParaRPr lang="nl-NL" dirty="0"/>
          </a:p>
        </p:txBody>
      </p:sp>
      <p:grpSp>
        <p:nvGrpSpPr>
          <p:cNvPr id="27" name="Groep 26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hthoek 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.col-sm-8</a:t>
              </a:r>
            </a:p>
            <a:p>
              <a:pPr algn="ctr"/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hidden-xs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6138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VERBERGEN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.col-xs-12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771968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COLUMNS </a:t>
            </a:r>
            <a:r>
              <a:rPr lang="nl-NL" dirty="0" smtClean="0"/>
              <a:t>TONEN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6" name="Rechthoek 5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8" name="Rechthoek 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3114675" y="2718997"/>
              <a:ext cx="59912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86794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COLUMNS TONEN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5021726" y="1690688"/>
            <a:ext cx="2148548" cy="4553989"/>
            <a:chOff x="5021726" y="1690688"/>
            <a:chExt cx="2148548" cy="4553989"/>
          </a:xfrm>
        </p:grpSpPr>
        <p:grpSp>
          <p:nvGrpSpPr>
            <p:cNvPr id="2" name="Groep 1"/>
            <p:cNvGrpSpPr/>
            <p:nvPr/>
          </p:nvGrpSpPr>
          <p:grpSpPr>
            <a:xfrm>
              <a:off x="5021726" y="1690688"/>
              <a:ext cx="2148548" cy="4553989"/>
              <a:chOff x="5014109" y="1690688"/>
              <a:chExt cx="2148548" cy="4553989"/>
            </a:xfrm>
          </p:grpSpPr>
          <p:pic>
            <p:nvPicPr>
              <p:cNvPr id="20" name="Afbeelding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4109" y="1690688"/>
                <a:ext cx="2148548" cy="4553989"/>
              </a:xfrm>
              <a:prstGeom prst="rect">
                <a:avLst/>
              </a:prstGeom>
            </p:spPr>
          </p:pic>
          <p:sp>
            <p:nvSpPr>
              <p:cNvPr id="22" name="Rechthoek 21"/>
              <p:cNvSpPr/>
              <p:nvPr/>
            </p:nvSpPr>
            <p:spPr>
              <a:xfrm>
                <a:off x="5182016" y="2352487"/>
                <a:ext cx="1828241" cy="3259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5220027" y="2349221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9" name="Rechthoek 28"/>
              <p:cNvSpPr/>
              <p:nvPr/>
            </p:nvSpPr>
            <p:spPr>
              <a:xfrm>
                <a:off x="5203492" y="2352487"/>
                <a:ext cx="1803237" cy="3241337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0" name="Rechthoek 29"/>
              <p:cNvSpPr/>
              <p:nvPr/>
            </p:nvSpPr>
            <p:spPr>
              <a:xfrm>
                <a:off x="6828325" y="2321318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hthoek 30"/>
              <p:cNvSpPr/>
              <p:nvPr/>
            </p:nvSpPr>
            <p:spPr>
              <a:xfrm>
                <a:off x="5220027" y="2453432"/>
                <a:ext cx="1786702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.col-sm-12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220027" y="2453432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33" name="Rechthoek 32"/>
              <p:cNvSpPr/>
              <p:nvPr/>
            </p:nvSpPr>
            <p:spPr>
              <a:xfrm>
                <a:off x="6832610" y="246413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5209913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.col-xs-8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 </a:t>
              </a:r>
              <a:r>
                <a:rPr lang="nl-NL" dirty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visible-xs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5221202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/>
            <p:cNvSpPr/>
            <p:nvPr/>
          </p:nvSpPr>
          <p:spPr>
            <a:xfrm>
              <a:off x="6833785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560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502144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312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PUSH, PULL &amp; RESET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268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-400148"/>
            <a:ext cx="12192000" cy="76101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rgbClr val="FBFBFB"/>
                </a:solidFill>
              </a:rPr>
              <a:t>WAAROM DAN GEEN NATIVE APP?</a:t>
            </a:r>
            <a:endParaRPr lang="nl-NL" dirty="0">
              <a:solidFill>
                <a:srgbClr val="FBF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6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PUSH, PULL &amp; RESET COLUMNS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Positie</a:t>
            </a:r>
          </a:p>
          <a:p>
            <a:r>
              <a:rPr lang="nl-NL" dirty="0" err="1" smtClean="0"/>
              <a:t>Left</a:t>
            </a:r>
            <a:r>
              <a:rPr lang="nl-NL" dirty="0" smtClean="0"/>
              <a:t> / Right </a:t>
            </a: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smtClean="0"/>
              <a:t>Procenten</a:t>
            </a:r>
          </a:p>
          <a:p>
            <a:r>
              <a:rPr lang="nl-NL" dirty="0" smtClean="0"/>
              <a:t>Relatief</a:t>
            </a:r>
          </a:p>
        </p:txBody>
      </p:sp>
    </p:spTree>
    <p:extLst>
      <p:ext uri="{BB962C8B-B14F-4D97-AF65-F5344CB8AC3E}">
        <p14:creationId xmlns:p14="http://schemas.microsoft.com/office/powerpoint/2010/main" val="583092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 &amp; </a:t>
            </a:r>
            <a:r>
              <a:rPr lang="nl-NL" dirty="0"/>
              <a:t>PULL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"col-sm-2 col-sm-push-4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1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"col-sm-4 col-sm-pull-2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2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"col-sm-1 col-sm-push-5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  <a:r>
              <a:rPr lang="en-US" sz="2400" dirty="0" smtClean="0">
                <a:solidFill>
                  <a:srgbClr val="F8F8F2"/>
                </a:solidFill>
              </a:rPr>
              <a:t>3</a:t>
            </a:r>
            <a:r>
              <a:rPr lang="en-US" sz="2400" dirty="0" smtClean="0">
                <a:solidFill>
                  <a:srgbClr val="F92672"/>
                </a:solidFill>
              </a:rPr>
              <a:t>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</a:t>
            </a:r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"col-sm-5 col-sm-pull-1</a:t>
            </a:r>
            <a:r>
              <a:rPr lang="nl-NL" sz="2400" dirty="0" smtClean="0">
                <a:solidFill>
                  <a:srgbClr val="E6DB74"/>
                </a:solidFill>
              </a:rPr>
              <a:t>"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r>
              <a:rPr lang="nl-NL" sz="2400" dirty="0" smtClean="0">
                <a:solidFill>
                  <a:srgbClr val="F8F8F2"/>
                </a:solidFill>
              </a:rPr>
              <a:t>4</a:t>
            </a:r>
            <a:r>
              <a:rPr lang="nl-NL" sz="2400" dirty="0" smtClean="0">
                <a:solidFill>
                  <a:srgbClr val="F92672"/>
                </a:solidFill>
              </a:rPr>
              <a:t>&lt;/</a:t>
            </a:r>
            <a:r>
              <a:rPr lang="nl-NL" sz="2400" dirty="0">
                <a:solidFill>
                  <a:srgbClr val="F92672"/>
                </a:solidFill>
              </a:rPr>
              <a:t>div&gt;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</a:t>
            </a:r>
            <a:r>
              <a:rPr lang="nl-NL" sz="2400" dirty="0" smtClean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2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245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3" name="Rechthoek 2"/>
            <p:cNvSpPr/>
            <p:nvPr/>
          </p:nvSpPr>
          <p:spPr>
            <a:xfrm>
              <a:off x="4809068" y="2715088"/>
              <a:ext cx="2602439" cy="990136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Offset</a:t>
              </a:r>
              <a:endParaRPr lang="nl-NL" dirty="0"/>
            </a:p>
          </p:txBody>
        </p:sp>
        <p:grpSp>
          <p:nvGrpSpPr>
            <p:cNvPr id="2" name="Groep 1"/>
            <p:cNvGrpSpPr/>
            <p:nvPr/>
          </p:nvGrpSpPr>
          <p:grpSpPr>
            <a:xfrm>
              <a:off x="3114675" y="2614785"/>
              <a:ext cx="5991225" cy="2794392"/>
              <a:chOff x="3114675" y="2614785"/>
              <a:chExt cx="5991225" cy="2794392"/>
            </a:xfrm>
          </p:grpSpPr>
          <p:sp>
            <p:nvSpPr>
              <p:cNvPr id="17" name="Rechthoek 16"/>
              <p:cNvSpPr/>
              <p:nvPr/>
            </p:nvSpPr>
            <p:spPr>
              <a:xfrm>
                <a:off x="3114675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6" name="Rechthoek 15"/>
              <p:cNvSpPr/>
              <p:nvPr/>
            </p:nvSpPr>
            <p:spPr>
              <a:xfrm>
                <a:off x="3114675" y="2614785"/>
                <a:ext cx="5991225" cy="2794391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endParaRPr lang="nl-NL" dirty="0">
                  <a:solidFill>
                    <a:srgbClr val="5F6475"/>
                  </a:solidFill>
                </a:endParaRPr>
              </a:p>
              <a:p>
                <a:pPr algn="ctr"/>
                <a:endParaRPr lang="nl-NL" dirty="0" smtClean="0">
                  <a:solidFill>
                    <a:srgbClr val="5F6475"/>
                  </a:solidFill>
                </a:endParaRP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.container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8953500" y="2614786"/>
                <a:ext cx="152400" cy="279439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bg1">
                    <a:lumMod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3114675" y="2718997"/>
                <a:ext cx="1694393" cy="986227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.col-xs-4</a:t>
                </a:r>
              </a:p>
              <a:p>
                <a:pPr algn="ctr"/>
                <a:r>
                  <a:rPr lang="nl-NL" dirty="0" smtClean="0">
                    <a:solidFill>
                      <a:srgbClr val="5F6475"/>
                    </a:solidFill>
                  </a:rPr>
                  <a:t>.col-xs-offset-0</a:t>
                </a:r>
                <a:endParaRPr lang="nl-NL" dirty="0">
                  <a:solidFill>
                    <a:srgbClr val="5F6475"/>
                  </a:solidFill>
                </a:endParaRPr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3114675" y="2718997"/>
                <a:ext cx="152400" cy="98049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4647990" y="2715089"/>
                <a:ext cx="161078" cy="98440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  <p:sp>
          <p:nvSpPr>
            <p:cNvPr id="20" name="Rechthoek 19"/>
            <p:cNvSpPr/>
            <p:nvPr/>
          </p:nvSpPr>
          <p:spPr>
            <a:xfrm>
              <a:off x="7411507" y="2713263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.col-xs-4</a:t>
              </a: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.col-offset-4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1" name="Rechthoek 20"/>
            <p:cNvSpPr/>
            <p:nvPr/>
          </p:nvSpPr>
          <p:spPr>
            <a:xfrm>
              <a:off x="7411507" y="2713263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8944822" y="2709355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441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OFFSET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row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   </a:t>
            </a:r>
            <a:r>
              <a:rPr lang="en-US" sz="2400" dirty="0">
                <a:solidFill>
                  <a:srgbClr val="F92672"/>
                </a:solidFill>
              </a:rPr>
              <a:t>&lt;div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>
                <a:solidFill>
                  <a:srgbClr val="A6E22E"/>
                </a:solidFill>
              </a:rPr>
              <a:t>class=</a:t>
            </a:r>
            <a:r>
              <a:rPr lang="en-US" sz="2400" dirty="0">
                <a:solidFill>
                  <a:srgbClr val="E6DB74"/>
                </a:solidFill>
              </a:rPr>
              <a:t>"col-sm-6 </a:t>
            </a:r>
            <a:r>
              <a:rPr lang="en-US" sz="2400" dirty="0" smtClean="0">
                <a:solidFill>
                  <a:srgbClr val="E6DB74"/>
                </a:solidFill>
              </a:rPr>
              <a:t>col-sm-offset-0</a:t>
            </a:r>
          </a:p>
          <a:p>
            <a:r>
              <a:rPr lang="en-US" sz="2400" dirty="0">
                <a:solidFill>
                  <a:srgbClr val="E6DB74"/>
                </a:solidFill>
              </a:rPr>
              <a:t> </a:t>
            </a:r>
            <a:r>
              <a:rPr lang="en-US" sz="2400" dirty="0" smtClean="0">
                <a:solidFill>
                  <a:srgbClr val="E6DB74"/>
                </a:solidFill>
              </a:rPr>
              <a:t>               col-xs-4 </a:t>
            </a:r>
            <a:r>
              <a:rPr lang="en-US" sz="2400" dirty="0">
                <a:solidFill>
                  <a:srgbClr val="E6DB74"/>
                </a:solidFill>
              </a:rPr>
              <a:t>col-xs-offset-4 </a:t>
            </a:r>
            <a:r>
              <a:rPr lang="en-US" sz="2400" dirty="0" smtClean="0">
                <a:solidFill>
                  <a:srgbClr val="E6DB74"/>
                </a:solidFill>
              </a:rPr>
              <a:t>"</a:t>
            </a:r>
            <a:r>
              <a:rPr lang="en-US" sz="2400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en-US" sz="2400" dirty="0">
                <a:solidFill>
                  <a:srgbClr val="F92672"/>
                </a:solidFill>
              </a:rPr>
              <a:t> </a:t>
            </a:r>
            <a:r>
              <a:rPr lang="en-US" sz="2400" dirty="0" smtClean="0">
                <a:solidFill>
                  <a:srgbClr val="F92672"/>
                </a:solidFill>
              </a:rPr>
              <a:t>   &lt;/</a:t>
            </a:r>
            <a:r>
              <a:rPr lang="en-US" sz="2400" dirty="0">
                <a:solidFill>
                  <a:srgbClr val="F92672"/>
                </a:solidFill>
              </a:rPr>
              <a:t>div&gt;</a:t>
            </a:r>
            <a:endParaRPr lang="en-US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80108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851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3 : MAAK DE WEBSITE VOLLEDIG RESPONSIVE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983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9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</a:t>
            </a:r>
            <a:r>
              <a:rPr lang="nl-NL" dirty="0" smtClean="0"/>
              <a:t>blok-3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</a:t>
            </a:r>
            <a:r>
              <a:rPr lang="nl-NL" dirty="0" smtClean="0"/>
              <a:t>de</a:t>
            </a:r>
            <a:br>
              <a:rPr lang="nl-NL" dirty="0" smtClean="0"/>
            </a:br>
            <a:r>
              <a:rPr lang="nl-NL" dirty="0" err="1" smtClean="0"/>
              <a:t>readme</a:t>
            </a:r>
            <a:r>
              <a:rPr lang="nl-NL" dirty="0" smtClean="0"/>
              <a:t> </a:t>
            </a:r>
            <a:r>
              <a:rPr lang="nl-NL" dirty="0"/>
              <a:t>op git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6587890" y="0"/>
            <a:ext cx="2802055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5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TOEKOMST VAN GRIDS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7431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IEDER APPARAAT ZIJN EIGEN APP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35" y="2762165"/>
            <a:ext cx="1249843" cy="124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72" y="2762164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43" y="2762163"/>
            <a:ext cx="1249687" cy="12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00" y="2762165"/>
            <a:ext cx="1249687" cy="12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vak 5"/>
          <p:cNvSpPr txBox="1"/>
          <p:nvPr/>
        </p:nvSpPr>
        <p:spPr>
          <a:xfrm>
            <a:off x="1262580" y="4460032"/>
            <a:ext cx="204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 smtClean="0"/>
              <a:t>iOS</a:t>
            </a:r>
            <a:endParaRPr lang="nl-NL" b="1" dirty="0"/>
          </a:p>
        </p:txBody>
      </p:sp>
      <p:sp>
        <p:nvSpPr>
          <p:cNvPr id="11" name="Tekstvak 10"/>
          <p:cNvSpPr txBox="1"/>
          <p:nvPr/>
        </p:nvSpPr>
        <p:spPr>
          <a:xfrm>
            <a:off x="6477050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/>
              <a:t>Blackberry</a:t>
            </a:r>
            <a:r>
              <a:rPr lang="nl-NL" b="1" dirty="0"/>
              <a:t> OS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937456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Android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9016644" y="4460032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Windows Phone</a:t>
            </a:r>
          </a:p>
        </p:txBody>
      </p:sp>
    </p:spTree>
    <p:extLst>
      <p:ext uri="{BB962C8B-B14F-4D97-AF65-F5344CB8AC3E}">
        <p14:creationId xmlns:p14="http://schemas.microsoft.com/office/powerpoint/2010/main" val="2479151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FLEXBOX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Layout</a:t>
            </a:r>
            <a:r>
              <a:rPr lang="nl-NL" dirty="0" smtClean="0"/>
              <a:t> model</a:t>
            </a:r>
          </a:p>
          <a:p>
            <a:r>
              <a:rPr lang="nl-NL" dirty="0" smtClean="0"/>
              <a:t>Syntax</a:t>
            </a:r>
          </a:p>
          <a:p>
            <a:r>
              <a:rPr lang="nl-NL" dirty="0" smtClean="0"/>
              <a:t>(Geen)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smtClean="0"/>
              <a:t>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4966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32569"/>
            <a:ext cx="10459214" cy="3131049"/>
          </a:xfrm>
        </p:spPr>
      </p:pic>
    </p:spTree>
    <p:extLst>
      <p:ext uri="{BB962C8B-B14F-4D97-AF65-F5344CB8AC3E}">
        <p14:creationId xmlns:p14="http://schemas.microsoft.com/office/powerpoint/2010/main" val="3699067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1491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CSS GRID LAYOUT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Indeling</a:t>
            </a:r>
          </a:p>
          <a:p>
            <a:r>
              <a:rPr lang="nl-NL" dirty="0" smtClean="0"/>
              <a:t>Syntax</a:t>
            </a:r>
            <a:endParaRPr lang="nl-NL" u="sng" dirty="0" smtClean="0"/>
          </a:p>
          <a:p>
            <a:r>
              <a:rPr lang="nl-NL" dirty="0" smtClean="0"/>
              <a:t>Alleen IE 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9573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48426"/>
            <a:ext cx="10459214" cy="3099335"/>
          </a:xfrm>
        </p:spPr>
      </p:pic>
    </p:spTree>
    <p:extLst>
      <p:ext uri="{BB962C8B-B14F-4D97-AF65-F5344CB8AC3E}">
        <p14:creationId xmlns:p14="http://schemas.microsoft.com/office/powerpoint/2010/main" val="3151194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4" hidden="1"/>
          <p:cNvSpPr txBox="1">
            <a:spLocks/>
          </p:cNvSpPr>
          <p:nvPr/>
        </p:nvSpPr>
        <p:spPr>
          <a:xfrm>
            <a:off x="7705290" y="355947"/>
            <a:ext cx="2042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1500" dirty="0" smtClean="0">
                <a:solidFill>
                  <a:srgbClr val="3A8EC4"/>
                </a:solidFill>
              </a:rPr>
              <a:t>1.3</a:t>
            </a:r>
            <a:endParaRPr lang="nl-NL" sz="11500" dirty="0">
              <a:solidFill>
                <a:srgbClr val="3A8EC4"/>
              </a:solidFill>
            </a:endParaRPr>
          </a:p>
        </p:txBody>
      </p:sp>
      <p:sp>
        <p:nvSpPr>
          <p:cNvPr id="21" name="Ondertitel 20"/>
          <p:cNvSpPr>
            <a:spLocks noGrp="1"/>
          </p:cNvSpPr>
          <p:nvPr>
            <p:ph type="subTitle" idx="4294967295"/>
          </p:nvPr>
        </p:nvSpPr>
        <p:spPr>
          <a:xfrm>
            <a:off x="1524000" y="3850394"/>
            <a:ext cx="9144000" cy="405518"/>
          </a:xfrm>
        </p:spPr>
        <p:txBody>
          <a:bodyPr>
            <a:normAutofit fontScale="92500" lnSpcReduction="20000"/>
          </a:bodyPr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GRID 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580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0" nodeType="afterEffect">
                                  <p:stCondLst>
                                    <p:cond delay="3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rev="1"/>
      <p:bldP spid="8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NATIVE APP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Offline</a:t>
            </a:r>
          </a:p>
          <a:p>
            <a:r>
              <a:rPr lang="nl-NL" dirty="0" smtClean="0"/>
              <a:t>Push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Download drempel</a:t>
            </a:r>
          </a:p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Meerdere codebases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1864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 EEN MOBIELE WEBSITE?</a:t>
            </a:r>
            <a:endParaRPr lang="nl-NL" dirty="0"/>
          </a:p>
        </p:txBody>
      </p:sp>
      <p:grpSp>
        <p:nvGrpSpPr>
          <p:cNvPr id="8" name="Groep 7"/>
          <p:cNvGrpSpPr/>
          <p:nvPr/>
        </p:nvGrpSpPr>
        <p:grpSpPr>
          <a:xfrm>
            <a:off x="4334412" y="3225800"/>
            <a:ext cx="3523176" cy="7467600"/>
            <a:chOff x="4478215" y="1917700"/>
            <a:chExt cx="3235570" cy="685800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215" y="1917700"/>
              <a:ext cx="3235570" cy="6858000"/>
            </a:xfrm>
            <a:prstGeom prst="rect">
              <a:avLst/>
            </a:prstGeom>
          </p:spPr>
        </p:pic>
        <p:sp>
          <p:nvSpPr>
            <p:cNvPr id="7" name="Rechthoek 6"/>
            <p:cNvSpPr/>
            <p:nvPr/>
          </p:nvSpPr>
          <p:spPr>
            <a:xfrm>
              <a:off x="4724400" y="2895600"/>
              <a:ext cx="2781300" cy="4940300"/>
            </a:xfrm>
            <a:prstGeom prst="rect">
              <a:avLst/>
            </a:prstGeom>
            <a:blipFill dpi="0" rotWithShape="1">
              <a:blip r:embed="rId4">
                <a:alphaModFix amt="80000"/>
              </a:blip>
              <a:srcRect/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20297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 APARTE WEBSITES</a:t>
            </a: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1779383" y="5897652"/>
            <a:ext cx="11531158" cy="950785"/>
            <a:chOff x="1764672" y="5092700"/>
            <a:chExt cx="3964694" cy="950785"/>
          </a:xfrm>
        </p:grpSpPr>
        <p:sp>
          <p:nvSpPr>
            <p:cNvPr id="10" name="Gelijkbenige driehoek 9"/>
            <p:cNvSpPr/>
            <p:nvPr/>
          </p:nvSpPr>
          <p:spPr>
            <a:xfrm rot="10800000">
              <a:off x="2468023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Gelijkbenige driehoek 20"/>
            <p:cNvSpPr/>
            <p:nvPr/>
          </p:nvSpPr>
          <p:spPr>
            <a:xfrm rot="10800000">
              <a:off x="4639884" y="5092700"/>
              <a:ext cx="271527" cy="23407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1764672" y="5212488"/>
              <a:ext cx="1678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hetdomein.nl</a:t>
              </a:r>
            </a:p>
            <a:p>
              <a:pPr algn="ctr"/>
              <a:r>
                <a:rPr lang="en-US" sz="2000" b="1" dirty="0" smtClean="0">
                  <a:solidFill>
                    <a:srgbClr val="00B0F0"/>
                  </a:solidFill>
                </a:rPr>
                <a:t>Desktop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3813842" y="5209738"/>
              <a:ext cx="19155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m.hetdomein.nl</a:t>
              </a:r>
            </a:p>
            <a:p>
              <a:pPr algn="ctr"/>
              <a:r>
                <a:rPr lang="en-US" sz="2000" b="1" dirty="0" err="1" smtClean="0">
                  <a:solidFill>
                    <a:srgbClr val="00B0F0"/>
                  </a:solidFill>
                </a:rPr>
                <a:t>mobiel</a:t>
              </a:r>
              <a:endParaRPr lang="nl-NL" sz="28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9789230" y="2824384"/>
            <a:chExt cx="1471394" cy="3118717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9230" y="2824384"/>
              <a:ext cx="1471394" cy="3118717"/>
            </a:xfrm>
            <a:prstGeom prst="rect">
              <a:avLst/>
            </a:prstGeom>
          </p:spPr>
        </p:pic>
        <p:sp>
          <p:nvSpPr>
            <p:cNvPr id="27" name="Rechthoek 26"/>
            <p:cNvSpPr/>
            <p:nvPr/>
          </p:nvSpPr>
          <p:spPr>
            <a:xfrm>
              <a:off x="9893973" y="3254023"/>
              <a:ext cx="1272021" cy="2259438"/>
            </a:xfrm>
            <a:prstGeom prst="rect">
              <a:avLst/>
            </a:prstGeom>
            <a:blipFill dpi="0" rotWithShape="1">
              <a:blip r:embed="rId4"/>
              <a:srcRect/>
              <a:tile tx="0" ty="0" sx="43000" sy="43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660400" y="1690689"/>
            <a:ext cx="7300166" cy="4312611"/>
            <a:chOff x="660400" y="1690689"/>
            <a:chExt cx="7300166" cy="4312611"/>
          </a:xfrm>
        </p:grpSpPr>
        <p:pic>
          <p:nvPicPr>
            <p:cNvPr id="25" name="Afbeelding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1690689"/>
              <a:ext cx="7300166" cy="4312611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6" r="13784" b="50536"/>
            <a:stretch/>
          </p:blipFill>
          <p:spPr>
            <a:xfrm>
              <a:off x="1515397" y="1933905"/>
              <a:ext cx="5563583" cy="3478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06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MOBIELE WEBSITE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Toegespitste content</a:t>
            </a:r>
          </a:p>
          <a:p>
            <a:r>
              <a:rPr lang="nl-NL" dirty="0" smtClean="0"/>
              <a:t>Toegespitst design</a:t>
            </a:r>
          </a:p>
          <a:p>
            <a:r>
              <a:rPr lang="nl-NL" dirty="0" smtClean="0"/>
              <a:t>Laadtijd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Content indexering</a:t>
            </a:r>
          </a:p>
          <a:p>
            <a:r>
              <a:rPr lang="nl-NL" dirty="0" smtClean="0"/>
              <a:t>Meerdere codebases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/>
              <a:t>Ontwikkeltijd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84472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2847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727156" y="0"/>
            <a:ext cx="648098" cy="3326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ep 4"/>
          <p:cNvGrpSpPr/>
          <p:nvPr/>
        </p:nvGrpSpPr>
        <p:grpSpPr>
          <a:xfrm>
            <a:off x="7295210" y="3400940"/>
            <a:ext cx="2644073" cy="1489974"/>
            <a:chOff x="7295210" y="3400940"/>
            <a:chExt cx="2644073" cy="1489974"/>
          </a:xfrm>
        </p:grpSpPr>
        <p:sp>
          <p:nvSpPr>
            <p:cNvPr id="22" name="Gelijkbenige driehoek 21"/>
            <p:cNvSpPr/>
            <p:nvPr/>
          </p:nvSpPr>
          <p:spPr>
            <a:xfrm rot="5400000">
              <a:off x="8440760" y="3466572"/>
              <a:ext cx="606862" cy="47559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7295210" y="4152250"/>
              <a:ext cx="26440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hetdomein.nl</a:t>
              </a:r>
            </a:p>
            <a:p>
              <a:pPr algn="ctr"/>
              <a:r>
                <a:rPr lang="en-US" b="1" dirty="0" smtClean="0">
                  <a:solidFill>
                    <a:srgbClr val="00B0F0"/>
                  </a:solidFill>
                </a:rPr>
                <a:t>Responsive design</a:t>
              </a:r>
              <a:endParaRPr lang="nl-NL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9789230" y="2824384"/>
            <a:ext cx="1471394" cy="3118717"/>
            <a:chOff x="7697651" y="3326445"/>
            <a:chExt cx="724177" cy="1534941"/>
          </a:xfrm>
        </p:grpSpPr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51" y="3326445"/>
              <a:ext cx="724177" cy="1534941"/>
            </a:xfrm>
            <a:prstGeom prst="rect">
              <a:avLst/>
            </a:prstGeom>
          </p:spPr>
        </p:pic>
        <p:sp>
          <p:nvSpPr>
            <p:cNvPr id="17" name="Rechthoek 16"/>
            <p:cNvSpPr/>
            <p:nvPr/>
          </p:nvSpPr>
          <p:spPr>
            <a:xfrm>
              <a:off x="7752751" y="3545316"/>
              <a:ext cx="622503" cy="1105726"/>
            </a:xfrm>
            <a:prstGeom prst="rect">
              <a:avLst/>
            </a:prstGeom>
            <a:blipFill dpi="0" rotWithShape="1">
              <a:blip r:embed="rId4">
                <a:alphaModFix amt="96000"/>
              </a:blip>
              <a:srcRect/>
              <a:tile tx="0" ty="0" sx="30000" sy="3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EEN CODEBASE </a:t>
            </a:r>
            <a:r>
              <a:rPr lang="nl-NL" dirty="0"/>
              <a:t>VOOR IEDER APPARAAT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660400" y="1690689"/>
            <a:ext cx="7300166" cy="4312611"/>
            <a:chOff x="3707238" y="2799044"/>
            <a:chExt cx="3592928" cy="2122541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238" y="2799044"/>
              <a:ext cx="3592928" cy="2122541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26"/>
            <a:stretch/>
          </p:blipFill>
          <p:spPr>
            <a:xfrm>
              <a:off x="4141128" y="2925528"/>
              <a:ext cx="2725148" cy="170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558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+ / - RESPONSIVE DESIGN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Eén codebase</a:t>
            </a:r>
          </a:p>
          <a:p>
            <a:r>
              <a:rPr lang="nl-NL" dirty="0" smtClean="0"/>
              <a:t>Ontwikkeltijd</a:t>
            </a:r>
          </a:p>
          <a:p>
            <a:r>
              <a:rPr lang="nl-NL" dirty="0" smtClean="0"/>
              <a:t>Ontwikkelkosten</a:t>
            </a:r>
          </a:p>
          <a:p>
            <a:r>
              <a:rPr lang="nl-NL" dirty="0" smtClean="0"/>
              <a:t>Zoekmachines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Laadtijd</a:t>
            </a:r>
          </a:p>
          <a:p>
            <a:r>
              <a:rPr lang="nl-NL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17260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 WE BEGINNEN</a:t>
            </a:r>
            <a:endParaRPr lang="nl-NL" sz="4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git </a:t>
            </a:r>
            <a:r>
              <a:rPr lang="nl-NL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lone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github.com/42BV/responsive-grid-workshop.git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1814135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WANNEER WAT KIEZEN?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Native </a:t>
            </a:r>
            <a:r>
              <a:rPr lang="nl-NL" dirty="0" err="1" smtClean="0"/>
              <a:t>app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Offline</a:t>
            </a:r>
          </a:p>
          <a:p>
            <a:r>
              <a:rPr lang="nl-NL" dirty="0" smtClean="0"/>
              <a:t>Device hardware</a:t>
            </a:r>
          </a:p>
          <a:p>
            <a:r>
              <a:rPr lang="nl-NL" dirty="0" smtClean="0"/>
              <a:t>Gebruikerservaring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Mobiele </a:t>
            </a:r>
            <a:r>
              <a:rPr lang="nl-NL" dirty="0" smtClean="0"/>
              <a:t>website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Hoog budget</a:t>
            </a:r>
          </a:p>
          <a:p>
            <a:r>
              <a:rPr lang="nl-NL" dirty="0" smtClean="0"/>
              <a:t>Bestaande site</a:t>
            </a:r>
          </a:p>
          <a:p>
            <a:r>
              <a:rPr lang="nl-NL" dirty="0" smtClean="0"/>
              <a:t>Design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Responsive website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 smtClean="0"/>
              <a:t>Strak budget</a:t>
            </a:r>
          </a:p>
          <a:p>
            <a:r>
              <a:rPr lang="nl-NL" dirty="0" smtClean="0"/>
              <a:t>Nieuw / </a:t>
            </a:r>
            <a:r>
              <a:rPr lang="nl-NL" dirty="0" err="1" smtClean="0"/>
              <a:t>Redesign</a:t>
            </a:r>
            <a:endParaRPr lang="nl-NL" dirty="0" smtClean="0"/>
          </a:p>
          <a:p>
            <a:r>
              <a:rPr lang="nl-NL" dirty="0" smtClean="0"/>
              <a:t>Content</a:t>
            </a:r>
          </a:p>
          <a:p>
            <a:r>
              <a:rPr lang="nl-NL" dirty="0" smtClean="0"/>
              <a:t>1 Codebase</a:t>
            </a:r>
          </a:p>
          <a:p>
            <a:r>
              <a:rPr lang="nl-NL" dirty="0" smtClean="0"/>
              <a:t>Onderhoud</a:t>
            </a:r>
          </a:p>
        </p:txBody>
      </p:sp>
    </p:spTree>
    <p:extLst>
      <p:ext uri="{BB962C8B-B14F-4D97-AF65-F5344CB8AC3E}">
        <p14:creationId xmlns:p14="http://schemas.microsoft.com/office/powerpoint/2010/main" val="14819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EEN AANTAL VOORBEELDEN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766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r="10801" b="43388"/>
          <a:stretch/>
        </p:blipFill>
        <p:spPr>
          <a:xfrm>
            <a:off x="3322319" y="1889761"/>
            <a:ext cx="4671061" cy="29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17"/>
          <a:stretch/>
        </p:blipFill>
        <p:spPr>
          <a:xfrm>
            <a:off x="7920038" y="3183197"/>
            <a:ext cx="1004887" cy="16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0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5"/>
          <a:stretch/>
        </p:blipFill>
        <p:spPr>
          <a:xfrm>
            <a:off x="3296356" y="1895549"/>
            <a:ext cx="4696177" cy="292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2" t="4196" r="3027" b="31473"/>
          <a:stretch/>
        </p:blipFill>
        <p:spPr>
          <a:xfrm>
            <a:off x="7940040" y="3184599"/>
            <a:ext cx="983201" cy="16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3177142"/>
            <a:ext cx="990116" cy="167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180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02" y="2229611"/>
            <a:ext cx="1447357" cy="264685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5" y="1685665"/>
            <a:ext cx="6135495" cy="362457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r="13692" b="5625"/>
          <a:stretch/>
        </p:blipFill>
        <p:spPr>
          <a:xfrm>
            <a:off x="3329940" y="1900037"/>
            <a:ext cx="4640580" cy="29081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663390"/>
            <a:ext cx="1447357" cy="264685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"/>
          <a:stretch/>
        </p:blipFill>
        <p:spPr>
          <a:xfrm>
            <a:off x="7952565" y="3194707"/>
            <a:ext cx="971549" cy="16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0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7062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72" y="2105188"/>
            <a:ext cx="7557319" cy="4464526"/>
          </a:xfrm>
          <a:prstGeom prst="rect">
            <a:avLst/>
          </a:prstGeom>
        </p:spPr>
      </p:pic>
      <p:sp>
        <p:nvSpPr>
          <p:cNvPr id="37" name="Rechthoek 36"/>
          <p:cNvSpPr/>
          <p:nvPr/>
        </p:nvSpPr>
        <p:spPr>
          <a:xfrm>
            <a:off x="5257800" y="2364316"/>
            <a:ext cx="5742036" cy="35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9934"/>
            <a:ext cx="5445236" cy="49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7" y="2364316"/>
            <a:ext cx="5449233" cy="49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m1.behance.net/rendition/modules/77075247/disp/02b348ce176ee49c63311f2615c1f567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6"/>
          <a:stretch/>
        </p:blipFill>
        <p:spPr bwMode="auto">
          <a:xfrm>
            <a:off x="5392710" y="2364316"/>
            <a:ext cx="5449233" cy="35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WAT IS EEN GRID?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5487321" y="2877324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2	2	2	2	2	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487321" y="3324333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3	         3	                  3 	         3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5487321" y="24150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1       1       1      1       1       1       1       1       1      1       1       1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487322" y="3786932"/>
            <a:ext cx="530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4	       	4	                  4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5487321" y="4233941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6	       		6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487321" y="4680950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rgbClr val="FBFBFB"/>
                </a:solidFill>
              </a:rPr>
              <a:t>12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467413" y="5143549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1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11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5487321" y="561638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2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10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5487321" y="6052807"/>
            <a:ext cx="55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3			         9 	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5487321" y="6500166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4			             8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87321" y="6947175"/>
            <a:ext cx="53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BFBFB"/>
                </a:solidFill>
              </a:rPr>
              <a:t>                   5			7	</a:t>
            </a:r>
            <a:r>
              <a:rPr lang="nl-NL" dirty="0">
                <a:solidFill>
                  <a:srgbClr val="FBFBFB"/>
                </a:solidFill>
              </a:rPr>
              <a:t> </a:t>
            </a:r>
            <a:r>
              <a:rPr lang="nl-NL" dirty="0" smtClean="0">
                <a:solidFill>
                  <a:srgbClr val="FBFBFB"/>
                </a:solidFill>
              </a:rPr>
              <a:t>                         </a:t>
            </a:r>
            <a:endParaRPr lang="nl-NL" dirty="0">
              <a:solidFill>
                <a:srgbClr val="FBFBFB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84236" y="2479615"/>
            <a:ext cx="408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WAT HEBBEN DEZE</a:t>
            </a:r>
          </a:p>
          <a:p>
            <a:r>
              <a:rPr lang="nl-NL" sz="4800" b="1" dirty="0" smtClean="0">
                <a:latin typeface="Journey" panose="02000603000000000000" pitchFamily="2" charset="0"/>
                <a:ea typeface="Journey" panose="02000603000000000000" pitchFamily="2" charset="0"/>
              </a:rPr>
              <a:t>BLOKKEN GEMEEN?</a:t>
            </a:r>
            <a:endParaRPr lang="nl-NL" sz="4800" b="1" dirty="0"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  <p:cxnSp>
        <p:nvCxnSpPr>
          <p:cNvPr id="23" name="Rechte verbindingslijn met pijl 22"/>
          <p:cNvCxnSpPr>
            <a:stCxn id="9" idx="2"/>
          </p:cNvCxnSpPr>
          <p:nvPr/>
        </p:nvCxnSpPr>
        <p:spPr>
          <a:xfrm rot="16200000" flipH="1">
            <a:off x="3118449" y="3459762"/>
            <a:ext cx="1094274" cy="2273300"/>
          </a:xfrm>
          <a:prstGeom prst="curvedConnector2">
            <a:avLst/>
          </a:prstGeom>
          <a:ln w="50800" cap="rnd" cmpd="sng">
            <a:solidFill>
              <a:srgbClr val="1B1B36"/>
            </a:solidFill>
            <a:prstDash val="lgDash"/>
            <a:bevel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hoek 1"/>
          <p:cNvSpPr/>
          <p:nvPr/>
        </p:nvSpPr>
        <p:spPr>
          <a:xfrm>
            <a:off x="5467413" y="2415075"/>
            <a:ext cx="5323731" cy="3302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12</a:t>
            </a:r>
            <a:endParaRPr lang="nl-NL" dirty="0"/>
          </a:p>
        </p:txBody>
      </p:sp>
      <p:sp>
        <p:nvSpPr>
          <p:cNvPr id="24" name="Rechthoek 23"/>
          <p:cNvSpPr/>
          <p:nvPr/>
        </p:nvSpPr>
        <p:spPr>
          <a:xfrm>
            <a:off x="5467413" y="2879304"/>
            <a:ext cx="3506905" cy="121765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8</a:t>
            </a:r>
          </a:p>
        </p:txBody>
      </p:sp>
      <p:sp>
        <p:nvSpPr>
          <p:cNvPr id="25" name="Rechthoek 24"/>
          <p:cNvSpPr/>
          <p:nvPr/>
        </p:nvSpPr>
        <p:spPr>
          <a:xfrm>
            <a:off x="9096485" y="2887912"/>
            <a:ext cx="1694660" cy="1202792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6363873" y="4244531"/>
            <a:ext cx="3506905" cy="783258"/>
          </a:xfrm>
          <a:prstGeom prst="rect">
            <a:avLst/>
          </a:prstGeom>
          <a:solidFill>
            <a:srgbClr val="4C9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8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5464793" y="5156831"/>
            <a:ext cx="1683106" cy="780215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7" name="Rechthoek 26"/>
          <p:cNvSpPr/>
          <p:nvPr/>
        </p:nvSpPr>
        <p:spPr>
          <a:xfrm>
            <a:off x="10039227" y="4241755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28" name="Rechthoek 27"/>
          <p:cNvSpPr/>
          <p:nvPr/>
        </p:nvSpPr>
        <p:spPr>
          <a:xfrm>
            <a:off x="5467381" y="4240117"/>
            <a:ext cx="751918" cy="788400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30" name="Rechthoek 29"/>
          <p:cNvSpPr/>
          <p:nvPr/>
        </p:nvSpPr>
        <p:spPr>
          <a:xfrm>
            <a:off x="7285225" y="5153788"/>
            <a:ext cx="1683106" cy="780702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31" name="Rechthoek 30"/>
          <p:cNvSpPr/>
          <p:nvPr/>
        </p:nvSpPr>
        <p:spPr>
          <a:xfrm>
            <a:off x="9105983" y="5153787"/>
            <a:ext cx="1683106" cy="776357"/>
          </a:xfrm>
          <a:prstGeom prst="rect">
            <a:avLst/>
          </a:prstGeom>
          <a:solidFill>
            <a:srgbClr val="9C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29" name="Rechthoek 28"/>
          <p:cNvSpPr/>
          <p:nvPr/>
        </p:nvSpPr>
        <p:spPr>
          <a:xfrm>
            <a:off x="5465000" y="2356131"/>
            <a:ext cx="5323731" cy="3567112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/>
          <p:cNvSpPr/>
          <p:nvPr/>
        </p:nvSpPr>
        <p:spPr>
          <a:xfrm>
            <a:off x="5466408" y="2360074"/>
            <a:ext cx="5323731" cy="3567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136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9" grpId="0"/>
      <p:bldP spid="2" grpId="0" animBg="1"/>
      <p:bldP spid="24" grpId="0" animBg="1"/>
      <p:bldP spid="25" grpId="0" animBg="1"/>
      <p:bldP spid="26" grpId="0" animBg="1"/>
      <p:bldP spid="4" grpId="0" animBg="1"/>
      <p:bldP spid="27" grpId="0" animBg="1"/>
      <p:bldP spid="28" grpId="0" animBg="1"/>
      <p:bldP spid="30" grpId="0" animBg="1"/>
      <p:bldP spid="31" grpId="0" animBg="1"/>
      <p:bldP spid="29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FRAMEWORKS</a:t>
            </a:r>
            <a:endParaRPr lang="nl-NL" dirty="0"/>
          </a:p>
        </p:txBody>
      </p:sp>
      <p:pic>
        <p:nvPicPr>
          <p:cNvPr id="3074" name="Picture 2" descr="http://coding.smashingmagazine.com/wp-content/uploads/2011/10/foundation-head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6"/>
          <a:stretch/>
        </p:blipFill>
        <p:spPr bwMode="auto">
          <a:xfrm>
            <a:off x="7458075" y="539149"/>
            <a:ext cx="374332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8" y="900743"/>
            <a:ext cx="3857625" cy="82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1525962" y="4766276"/>
            <a:ext cx="2558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 err="1" smtClean="0">
                <a:latin typeface="Helvetica LT Std" panose="020B0504020202020204" pitchFamily="34" charset="0"/>
              </a:rPr>
              <a:t>Skeleton</a:t>
            </a:r>
            <a:endParaRPr lang="nl-NL" sz="4800" dirty="0">
              <a:latin typeface="Helvetica LT Std" panose="020B0504020202020204" pitchFamily="34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4579879"/>
            <a:ext cx="2990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5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igrock.com/blog/wp-content/uploads/2014/04/reinvent-whe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26" y="3538680"/>
            <a:ext cx="4267201" cy="3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ZELF EEN GRID MAKEN?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045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EEN GRID MAKEN?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Tijdrovend</a:t>
            </a:r>
          </a:p>
          <a:p>
            <a:r>
              <a:rPr lang="nl-NL" dirty="0" smtClean="0"/>
              <a:t>Afspraken</a:t>
            </a:r>
          </a:p>
          <a:p>
            <a:r>
              <a:rPr lang="nl-NL" dirty="0" smtClean="0"/>
              <a:t>CSS </a:t>
            </a:r>
            <a:r>
              <a:rPr lang="nl-NL" dirty="0" err="1" smtClean="0"/>
              <a:t>hacks</a:t>
            </a:r>
            <a:endParaRPr lang="nl-NL" dirty="0" smtClean="0"/>
          </a:p>
          <a:p>
            <a:r>
              <a:rPr lang="nl-NL" dirty="0" err="1" smtClean="0"/>
              <a:t>Edge</a:t>
            </a:r>
            <a:r>
              <a:rPr lang="nl-NL" dirty="0" smtClean="0"/>
              <a:t> cases</a:t>
            </a:r>
          </a:p>
          <a:p>
            <a:r>
              <a:rPr lang="nl-NL" dirty="0" err="1" smtClean="0"/>
              <a:t>Testing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353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WIE WE ZIJN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sz="half" idx="1"/>
          </p:nvPr>
        </p:nvSpPr>
        <p:spPr>
          <a:xfrm>
            <a:off x="838200" y="2651125"/>
            <a:ext cx="5181600" cy="2290760"/>
          </a:xfrm>
        </p:spPr>
        <p:txBody>
          <a:bodyPr/>
          <a:lstStyle/>
          <a:p>
            <a:pPr algn="ctr"/>
            <a:r>
              <a:rPr lang="nl-NL" sz="3200" dirty="0" err="1" smtClean="0"/>
              <a:t>Egor</a:t>
            </a:r>
            <a:r>
              <a:rPr lang="nl-NL" sz="3200" dirty="0" smtClean="0"/>
              <a:t> Kloos</a:t>
            </a:r>
            <a:endParaRPr lang="nl-NL" sz="2400" dirty="0" smtClean="0"/>
          </a:p>
          <a:p>
            <a:pPr algn="ctr"/>
            <a:endParaRPr lang="nl-NL" sz="2000" dirty="0" smtClean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172200" y="2651125"/>
            <a:ext cx="5181600" cy="2290760"/>
          </a:xfrm>
        </p:spPr>
        <p:txBody>
          <a:bodyPr>
            <a:normAutofit/>
          </a:bodyPr>
          <a:lstStyle/>
          <a:p>
            <a:pPr algn="ctr"/>
            <a:r>
              <a:rPr lang="nl-NL" sz="3200" dirty="0"/>
              <a:t>Jarno van </a:t>
            </a:r>
            <a:r>
              <a:rPr lang="nl-NL" sz="3200" dirty="0" smtClean="0"/>
              <a:t>Rhijn</a:t>
            </a:r>
            <a:endParaRPr lang="nl-NL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96" y="3627255"/>
            <a:ext cx="2489608" cy="131463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4" y="3637400"/>
            <a:ext cx="1194366" cy="13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54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OVERWEGINGEN</a:t>
            </a:r>
            <a:endParaRPr lang="nl-NL" dirty="0"/>
          </a:p>
        </p:txBody>
      </p:sp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41056"/>
              </p:ext>
            </p:extLst>
          </p:nvPr>
        </p:nvGraphicFramePr>
        <p:xfrm>
          <a:off x="936975" y="2167466"/>
          <a:ext cx="10416824" cy="354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8412"/>
                <a:gridCol w="5208412"/>
              </a:tblGrid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Enterprise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Real </a:t>
                      </a:r>
                      <a:r>
                        <a:rPr lang="nl-NL" sz="2800" dirty="0" err="1" smtClean="0"/>
                        <a:t>people</a:t>
                      </a:r>
                      <a:endParaRPr lang="nl-NL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CCF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Lage browser 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Hoge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browserversies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Fluid</a:t>
                      </a:r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</a:t>
                      </a:r>
                      <a:r>
                        <a:rPr lang="nl-NL" sz="2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Responsive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6178">
                <a:tc>
                  <a:txBody>
                    <a:bodyPr/>
                    <a:lstStyle/>
                    <a:p>
                      <a:r>
                        <a:rPr lang="nl-NL" sz="28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Desktop 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Diverse </a:t>
                      </a:r>
                      <a:r>
                        <a:rPr lang="nl-NL" sz="2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devices</a:t>
                      </a:r>
                      <a:endParaRPr lang="nl-NL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2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HOE TE BEGINNEN</a:t>
            </a:r>
            <a:endParaRPr lang="nl-NL" dirty="0"/>
          </a:p>
        </p:txBody>
      </p:sp>
      <p:pic>
        <p:nvPicPr>
          <p:cNvPr id="5122" name="Picture 2" descr="http://editor.circlepad.com/cpGraphics/templatePhotos/700_474_HandWithPencil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18" y="-2312483"/>
            <a:ext cx="8478982" cy="57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36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7692" decel="769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69 L -0.00039 -0.00046 C -0.00078 0.00532 -0.00156 0.01134 -0.00156 0.01759 C -0.00156 0.06481 -0.00221 0.05625 0.00065 0.08218 C 0.00326 0.06875 0.00078 0.0831 0.003 0.05787 C 0.00352 0.05116 0.00209 0.04329 0.00599 0.04097 C 0.00821 0.03958 0.01211 0.04444 0.01433 0.04375 C 0.01511 0.04583 0.01407 0.04676 0.01433 0.04907 C 0.01446 0.05255 0.01498 0.06574 0.01433 0.07014 C 0.01563 0.07361 0.01758 0.08218 0.01771 0.07014 C 0.0181 0.04514 0.01771 0.02014 0.01771 -0.00463 L 0.03815 -0.00671 C 0.03842 -0.00648 0.04805 -0.00023 0.04961 0.00532 C 0.05065 0.00926 0.05183 0.01759 0.05183 0.01782 C 0.05105 0.02454 0.05065 0.02894 0.04961 0.03565 C 0.04922 0.03773 0.04883 0.03981 0.04844 0.04167 C 0.04805 0.04792 0.04779 0.05394 0.04727 0.05995 C 0.04714 0.06204 0.04688 0.06435 0.0461 0.06597 C 0.04532 0.06782 0.04388 0.06875 0.04271 0.07014 C 0.04011 0.06944 0.03724 0.06991 0.03477 0.06806 C 0.03308 0.06667 0.0319 0.05856 0.03138 0.05602 C 0.03177 0.05185 0.03203 0.04769 0.03256 0.04375 C 0.03282 0.04167 0.03334 0.03981 0.0336 0.03773 C 0.03438 0.03241 0.03321 0.025 0.03399 0.01944 C 0.03438 0.01481 0.03594 0.01181 0.03711 0.00741 C 0.03763 0.00509 0.03789 0.00162 0.03894 1.38778E-17 C 0.03985 -0.00185 0.04167 -0.00116 0.04271 -0.00278 C 0.04362 -0.00394 0.04493 -0.0044 0.0461 -0.00463 C 0.04987 -0.00579 0.05378 -0.00602 0.05756 -0.00671 C 0.06211 -0.00602 0.06693 -0.00764 0.0711 -0.00463 C 0.07357 -0.00301 0.06576 -0.0037 0.06315 -0.00278 C 0.06198 -0.00231 0.06094 -0.00139 0.05977 -0.00069 C 0.05586 0.02037 0.0573 0.00718 0.0586 0.03981 C 0.0737 0.03449 0.0599 0.03912 0.05977 0.03981 C 0.05886 0.0456 0.06042 0.05185 0.06094 0.05787 C 0.0612 0.06134 0.06094 0.06528 0.06211 0.06806 C 0.06276 0.06991 0.06433 0.06944 0.0655 0.07014 C 0.06654 0.0713 0.06758 0.07315 0.06888 0.07407 C 0.0711 0.07593 0.07565 0.07824 0.07565 0.07847 C 0.07735 0.06944 0.07787 0.06736 0.07904 0.05602 C 0.07982 0.04977 0.07657 0.04282 0.07943 0.03843 C 0.08138 0.03519 0.07891 0.01852 0.08151 0.01713 C 0.08386 0.01574 0.08646 0.00116 0.08868 -0.00023 C 0.09636 -0.00926 0.10105 0.02292 0.10521 0.01551 C 0.1056 0.01343 0.10612 0.01157 0.10638 0.00949 C 0.1069 0.00532 0.10586 0.00023 0.10756 -0.00278 C 0.1086 -0.00463 0.10821 0.00278 0.1086 0.00532 C 0.10938 0.00949 0.11094 0.01759 0.11094 0.01782 C 0.11133 0.02222 0.11198 0.02685 0.11198 0.03171 C 0.11198 0.04514 0.11159 0.04653 0.10977 0.05602 C 0.10938 0.05995 0.10899 0.06389 0.1086 0.06806 C 0.10834 0.07153 0.10756 0.08148 0.10756 0.07824 C 0.10756 0.07269 0.10899 0.05463 0.10977 0.04792 C 0.11003 0.04514 0.11068 0.04259 0.11094 0.03981 C 0.11355 0.01134 0.11068 0.03356 0.11315 0.01551 C 0.11355 0.0088 0.11107 -0.00116 0.11433 -0.00463 C 0.11849 -0.00949 0.12631 -0.00995 0.12904 -0.00278 C 0.13321 0.00787 0.12891 0.02315 0.13021 0.03565 C 0.13047 0.03819 0.13243 0.03843 0.1336 0.03981 C 0.13243 0.04051 0.13034 0.03958 0.13021 0.04167 C 0.12982 0.04606 0.13243 0.05394 0.13243 0.05417 C 0.13282 0.05995 0.13177 0.0669 0.1336 0.07199 C 0.1349 0.07569 0.13842 0.07384 0.1405 0.07616 C 0.14167 0.07755 0.14284 0.07894 0.14388 0.08009 C 0.1461 0.0787 0.15013 0.06551 0.15261 0.06644 C 0.15508 0.06759 0.15599 0.08495 0.1586 0.08611 C 0.16016 0.08681 0.16159 0.07963 0.16315 0.08009 C 0.16576 0.08102 0.16849 0.08148 0.1711 0.08218 C 0.17526 0.08519 0.17722 0.08981 0.18243 0.08981 C 0.18399 0.08981 0.18555 0.08542 0.18698 0.08449 C 0.18933 0.08287 0.19388 0.08009 0.19388 0.08032 C 0.19493 0.0787 0.19649 0.07824 0.19727 0.07616 C 0.19844 0.07245 0.19948 0.06389 0.19948 0.06412 C 0.19688 0.05926 0.19427 0.05417 0.19037 0.05185 C 0.18933 0.05116 0.18815 0.05046 0.18698 0.04977 C 0.1862 0.04861 0.18568 0.04676 0.18477 0.04583 C 0.18256 0.04398 0.17787 0.04167 0.17787 0.0419 C 0.18607 0.03704 0.18269 0.04005 0.18815 0.03356 C 0.18894 0.02963 0.18972 0.02569 0.19037 0.02153 C 0.19076 0.01968 0.19115 0.01759 0.19154 0.01551 C 0.1905 0.00486 0.19206 0.00324 0.18698 -0.00069 C 0.18477 -0.00231 0.18021 -0.00463 0.18021 -0.0044 C 0.16641 0.00139 0.17396 -0.00463 0.17683 0.04977 C 0.17696 0.05417 0.17904 0.06204 0.17904 0.06227 C 0.17943 0.06667 0.17904 0.07176 0.18021 0.07616 C 0.18073 0.07801 0.18256 0.07708 0.1836 0.07824 C 0.18477 0.07917 0.18594 0.08079 0.18698 0.08218 C 0.19987 0.08148 0.21276 0.08171 0.22565 0.08009 C 0.22683 0.08009 0.22344 0.07847 0.22227 0.07824 C 0.21862 0.07708 0.21472 0.07685 0.21081 0.07616 C 0.21016 0.07338 0.20873 0.07106 0.2086 0.06806 C 0.20834 0.06389 0.20951 0.05995 0.20977 0.05602 C 0.21016 0.04907 0.21055 0.04236 0.21081 0.03565 C 0.20977 0.03495 0.20834 0.03495 0.20743 0.03356 C 0.20339 0.02801 0.20443 0.01343 0.20404 0.00741 C 0.20521 0.00602 0.20625 0.0044 0.20743 0.00347 C 0.2142 -0.00185 0.21667 -0.00116 0.22461 -0.00278 C 0.22605 -0.00347 0.22748 -0.00463 0.22904 -0.00463 C 0.23412 -0.00463 0.23907 -0.00324 0.24375 -0.00069 C 0.24493 1.38778E-17 0.24623 0.00069 0.24727 0.00139 C 0.24792 0.00278 0.24896 0.0037 0.24948 0.00532 C 0.25065 0.00926 0.25313 0.02106 0.25183 0.01759 C 0.25105 0.01551 0.25 0.01366 0.24948 0.01134 C 0.24857 0.00764 0.24922 0.00162 0.24727 -0.00069 C 0.2461 -0.00208 0.24493 -0.00324 0.24375 -0.00463 C 0.2431 -0.00278 0.24297 -0.0037 0.24154 0.00139 C 0.24024 0.00648 0.23842 0.01134 0.23542 0.02569 C 0.23477 0.0463 0.23477 0.03519 0.23815 0.06806 C 0.23828 0.07014 0.24037 0.06944 0.24154 0.07014 C 0.24427 0.07338 0.24584 0.07731 0.24948 0.07199 C 0.25039 0.07083 0.25026 0.06806 0.25065 0.06597 C 0.25105 0.05856 0.25261 0.05116 0.25183 0.04375 C 0.25157 0.04167 0.24558 0.04676 0.24558 0.04444 C 0.24558 0.04213 0.25065 0.03912 0.25183 0.03773 C 0.25261 0.03565 0.25352 0.0338 0.25404 0.03171 C 0.25404 0.03194 0.25703 0.01644 0.25743 0.01343 C 0.25782 0.01134 0.25821 0.00949 0.2586 0.00741 C 0.25951 0.00255 0.25938 1.38778E-17 0.26198 -0.00278 C 0.26302 -0.0037 0.26615 -0.00139 0.26732 -0.00185 C 0.26693 0.02361 0.26459 0.05833 0.2642 0.07199 C 0.26394 0.08588 0.26537 0.08009 0.26537 0.08032 C 0.2931 0.07778 0.28685 0.09537 0.29037 0.07014 C 0.29076 0.06806 0.29115 0.06597 0.29154 0.06389 C 0.29115 0.05602 0.29102 0.04769 0.29037 0.03981 C 0.29024 0.03773 0.28946 0.03588 0.2892 0.03356 C 0.28868 0.02639 0.28868 0.01875 0.28828 0.01134 C 0.28789 0.0088 0.2875 0.00208 0.28659 1.38778E-17 C 0.28581 -0.00185 0.28477 0.00208 0.2836 0.00139 C 0.28542 0.00764 0.28946 0.02384 0.29271 0.02963 C 0.29388 0.03171 0.29506 0.0338 0.29623 0.03565 C 0.29766 0.04375 0.29922 0.05185 0.30065 0.05995 C 0.30105 0.06204 0.30144 0.06412 0.30183 0.06597 C 0.30222 0.06806 0.30261 0.07014 0.303 0.07199 C 0.30274 0.06875 0.30026 0.0037 0.303 -0.00278 C 0.30547 -0.00856 0.3112 -0.00139 0.3155 -0.00069 C 0.31797 0.02639 0.31745 0.01458 0.3155 0.06204 C 0.31524 0.06412 0.31459 0.06597 0.3142 0.06806 C 0.31381 0.0706 0.31355 0.07338 0.31315 0.07616 C 0.31276 0.07269 0.31198 0.06944 0.31198 0.06597 C 0.31198 0.04514 0.31185 0.02407 0.31315 0.00347 C 0.31342 0.00046 0.31472 0.00856 0.3155 0.01134 C 0.31628 0.01551 0.31628 0.02014 0.31784 0.02361 C 0.31836 0.02569 0.3194 0.02731 0.31993 0.02963 C 0.32084 0.03356 0.32149 0.03773 0.32227 0.04167 L 0.32344 0.04792 C 0.32383 0.04977 0.32344 0.05278 0.32461 0.05394 C 0.32565 0.05532 0.32683 0.05671 0.32787 0.05787 C 0.32904 0.06412 0.33021 0.07014 0.33125 0.07616 C 0.33282 0.08519 0.33308 0.08449 0.33021 0.07616 C 0.3306 0.06134 0.3306 0.04653 0.33125 0.03171 C 0.33151 0.02963 0.33203 0.02755 0.33243 0.02569 C 0.33477 0.01111 0.3323 0.02407 0.33464 0.00741 C 0.33503 0.00532 0.33542 0.00347 0.33581 0.00139 C 0.33542 -0.00069 0.33425 -0.00278 0.33464 -0.00463 C 0.33542 -0.00671 0.33685 -0.00671 0.33828 -0.00671 C 0.34232 -0.00671 0.34662 -0.00532 0.35065 -0.00463 C 0.35964 0.00069 0.3599 1.38778E-17 0.35065 -0.00278 C 0.34948 -0.00208 0.34753 -0.00278 0.34714 -0.00069 C 0.34714 0.00023 0.34948 0.03565 0.34948 0.03773 C 0.34909 0.04792 0.34909 0.05787 0.34831 0.06806 C 0.34831 0.07014 0.34714 0.07199 0.34714 0.07407 C 0.34753 0.07593 0.34844 0.07755 0.34948 0.07824 C 0.35196 0.07963 0.36003 0.08009 0.35743 0.08009 C 0.3543 0.08009 0.35144 0.0787 0.34831 0.07824 C 0.34714 0.07755 0.34506 0.07824 0.34506 0.07616 C 0.34388 0.06157 0.34545 0.05208 0.34714 0.03981 C 0.34987 0.04051 0.35274 0.04005 0.35508 0.04167 C 0.35964 0.04491 0.35795 0.04838 0.35964 0.05394 C 0.36029 0.05556 0.3612 0.05648 0.36198 0.05787 C 0.36485 0.07315 0.36068 0.05486 0.36667 0.06806 C 0.37279 0.08194 0.36146 0.06667 0.3711 0.07824 C 0.37188 0.07616 0.37344 0.07454 0.37344 0.07199 C 0.37383 0.04907 0.37266 0.02616 0.37227 0.00347 L 0.37227 0.0037 L 0.37461 0.01551 C 0.375 0.01759 0.375 0.01968 0.37552 0.02153 C 0.37631 0.02361 0.37748 0.02546 0.37787 0.02755 C 0.38112 0.04051 0.37956 0.0375 0.38138 0.04977 C 0.3819 0.05394 0.38282 0.05787 0.3836 0.06204 C 0.38399 0.06412 0.38438 0.0662 0.38477 0.06806 C 0.38516 0.07014 0.38555 0.07222 0.38594 0.07407 C 0.38633 0.07616 0.38672 0.07824 0.38711 0.08009 C 0.39284 0.04861 0.38802 0.07616 0.38802 -0.00671 C 0.38776 -0.00602 0.38737 -0.00532 0.38711 -0.00463 L 0.38711 -0.0044 " pathEditMode="relative" rAng="0" ptsTypes="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SCHETSEN</a:t>
            </a:r>
            <a:endParaRPr lang="nl-NL" dirty="0"/>
          </a:p>
        </p:txBody>
      </p:sp>
      <p:pic>
        <p:nvPicPr>
          <p:cNvPr id="6148" name="Picture 4" descr="http://www.justinzucco.com/css/images/full/mbsi-website-ske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852612"/>
            <a:ext cx="8001000" cy="71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275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WAAROM SCHETSEN?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Snel</a:t>
            </a:r>
          </a:p>
          <a:p>
            <a:r>
              <a:rPr lang="nl-NL" dirty="0" smtClean="0"/>
              <a:t>Focus</a:t>
            </a:r>
          </a:p>
          <a:p>
            <a:r>
              <a:rPr lang="nl-NL" dirty="0" smtClean="0"/>
              <a:t>Communicatie</a:t>
            </a:r>
          </a:p>
          <a:p>
            <a:r>
              <a:rPr lang="nl-NL" dirty="0" err="1" smtClean="0"/>
              <a:t>Omzetbaar</a:t>
            </a:r>
            <a:endParaRPr lang="nl-NL" dirty="0" smtClean="0"/>
          </a:p>
          <a:p>
            <a:r>
              <a:rPr lang="nl-NL" dirty="0" smtClean="0"/>
              <a:t>Bijsturen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75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1 : MAAK SCHETSEN VAN DE SCHERMEN VOOR DESKTOP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675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2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Schets de website </a:t>
            </a:r>
            <a:r>
              <a:rPr lang="nl-NL" dirty="0" smtClean="0"/>
              <a:t>voor</a:t>
            </a:r>
            <a:br>
              <a:rPr lang="nl-NL" dirty="0" smtClean="0"/>
            </a:br>
            <a:r>
              <a:rPr lang="nl-NL" dirty="0" smtClean="0"/>
              <a:t>mobile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5808" r="15808"/>
          <a:stretch/>
        </p:blipFill>
        <p:spPr>
          <a:xfrm>
            <a:off x="6587889" y="0"/>
            <a:ext cx="2802055" cy="6858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4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9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HET GRID SYSTEEM BINNEN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982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BOX-MODEL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box-</a:t>
            </a:r>
            <a:r>
              <a:rPr lang="nl-NL" dirty="0" err="1" smtClean="0"/>
              <a:t>sizing</a:t>
            </a:r>
            <a:r>
              <a:rPr lang="nl-NL" dirty="0" smtClean="0"/>
              <a:t> : border-box</a:t>
            </a:r>
          </a:p>
          <a:p>
            <a:r>
              <a:rPr lang="nl-NL" dirty="0" smtClean="0"/>
              <a:t>Padding</a:t>
            </a:r>
          </a:p>
          <a:p>
            <a:r>
              <a:rPr lang="nl-NL" dirty="0" err="1" smtClean="0"/>
              <a:t>Margin</a:t>
            </a:r>
            <a:endParaRPr lang="nl-NL" dirty="0" smtClean="0"/>
          </a:p>
          <a:p>
            <a:r>
              <a:rPr lang="nl-NL" dirty="0" smtClean="0"/>
              <a:t>Binnenkant</a:t>
            </a:r>
            <a:endParaRPr lang="nl-NL" dirty="0"/>
          </a:p>
          <a:p>
            <a:r>
              <a:rPr lang="nl-NL" dirty="0" smtClean="0"/>
              <a:t>Vanaf IE8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123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BOX-SIZING : BORDER-BOX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534019" y="4123431"/>
            <a:ext cx="5368833" cy="168537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3955430" y="2120630"/>
            <a:ext cx="4535542" cy="151874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>
            <a:solidFill>
              <a:srgbClr val="63C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3955430" y="4459365"/>
            <a:ext cx="4535542" cy="9964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W3C Box model</a:t>
            </a:r>
          </a:p>
          <a:p>
            <a:pPr algn="ctr"/>
            <a:r>
              <a:rPr lang="nl-NL" b="1" dirty="0" smtClean="0">
                <a:solidFill>
                  <a:schemeClr val="accent3"/>
                </a:solidFill>
              </a:rPr>
              <a:t>(box-</a:t>
            </a:r>
            <a:r>
              <a:rPr lang="nl-NL" b="1" dirty="0" err="1" smtClean="0">
                <a:solidFill>
                  <a:schemeClr val="accent3"/>
                </a:solidFill>
              </a:rPr>
              <a:t>sizing</a:t>
            </a:r>
            <a:r>
              <a:rPr lang="nl-NL" b="1" dirty="0" smtClean="0">
                <a:solidFill>
                  <a:schemeClr val="accent3"/>
                </a:solidFill>
              </a:rPr>
              <a:t> : content-box)</a:t>
            </a:r>
            <a:endParaRPr lang="nl-NL" b="1" dirty="0">
              <a:solidFill>
                <a:schemeClr val="accent3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324864" y="2489107"/>
            <a:ext cx="3785019" cy="854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rgbClr val="5F6475"/>
                </a:solidFill>
              </a:rPr>
              <a:t>Traditional box model</a:t>
            </a:r>
            <a:endParaRPr lang="nl-NL" dirty="0">
              <a:solidFill>
                <a:srgbClr val="5F6475"/>
              </a:solidFill>
            </a:endParaRPr>
          </a:p>
          <a:p>
            <a:pPr algn="ctr"/>
            <a:r>
              <a:rPr lang="nl-NL" b="1" dirty="0">
                <a:solidFill>
                  <a:schemeClr val="accent3"/>
                </a:solidFill>
              </a:rPr>
              <a:t>(box-</a:t>
            </a:r>
            <a:r>
              <a:rPr lang="nl-NL" b="1" dirty="0" err="1">
                <a:solidFill>
                  <a:schemeClr val="accent3"/>
                </a:solidFill>
              </a:rPr>
              <a:t>sizing</a:t>
            </a:r>
            <a:r>
              <a:rPr lang="nl-NL" b="1" dirty="0">
                <a:solidFill>
                  <a:schemeClr val="accent3"/>
                </a:solidFill>
              </a:rPr>
              <a:t> : </a:t>
            </a:r>
            <a:r>
              <a:rPr lang="nl-NL" b="1" dirty="0" smtClean="0">
                <a:solidFill>
                  <a:schemeClr val="accent3"/>
                </a:solidFill>
              </a:rPr>
              <a:t>border-box</a:t>
            </a:r>
            <a:r>
              <a:rPr lang="nl-NL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3955430" y="3702767"/>
            <a:ext cx="453554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nl-NL" sz="1800" b="0" dirty="0" err="1" smtClean="0">
                <a:solidFill>
                  <a:schemeClr val="bg1"/>
                </a:solidFill>
                <a:latin typeface="Monaco" panose="020B0509030404040204" pitchFamily="49" charset="0"/>
              </a:rPr>
              <a:t>width</a:t>
            </a:r>
            <a:r>
              <a:rPr lang="nl-NL" sz="18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: 250px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 flipH="1">
            <a:off x="3955430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133256" y="3903876"/>
            <a:ext cx="1357715" cy="0"/>
          </a:xfrm>
          <a:prstGeom prst="straightConnector1">
            <a:avLst/>
          </a:prstGeom>
          <a:ln w="57150">
            <a:solidFill>
              <a:srgbClr val="63CC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3955907" y="1975560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8488114" y="1975559"/>
            <a:ext cx="0" cy="3936733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/>
          <p:nvPr/>
        </p:nvCxnSpPr>
        <p:spPr>
          <a:xfrm>
            <a:off x="3534019" y="3343830"/>
            <a:ext cx="253121" cy="1209941"/>
          </a:xfrm>
          <a:prstGeom prst="straightConnector1">
            <a:avLst/>
          </a:prstGeom>
          <a:ln w="41275" cap="rnd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3534019" y="3343830"/>
            <a:ext cx="631352" cy="118951"/>
          </a:xfrm>
          <a:prstGeom prst="straightConnector1">
            <a:avLst/>
          </a:prstGeom>
          <a:ln w="412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2872740" y="29260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nl-NL" sz="1600" b="0" dirty="0" smtClean="0">
                <a:solidFill>
                  <a:schemeClr val="bg1"/>
                </a:solidFill>
                <a:latin typeface="Monaco" panose="020B0509030404040204" pitchFamily="49" charset="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610002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822233"/>
            <a:ext cx="10515600" cy="2606767"/>
          </a:xfrm>
        </p:spPr>
        <p:txBody>
          <a:bodyPr/>
          <a:lstStyle/>
          <a:p>
            <a:r>
              <a:rPr lang="nl-NL" dirty="0"/>
              <a:t>WAT HEB JE VANDAAG NODIG</a:t>
            </a:r>
            <a:r>
              <a:rPr lang="nl-NL" dirty="0" smtClean="0"/>
              <a:t>?</a:t>
            </a:r>
            <a:endParaRPr lang="nl-NL" sz="4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Laptop met HTML / CSS editor</a:t>
            </a:r>
          </a:p>
          <a:p>
            <a:r>
              <a:rPr lang="nl-NL" dirty="0"/>
              <a:t>Git</a:t>
            </a:r>
          </a:p>
          <a:p>
            <a:r>
              <a:rPr lang="nl-NL" dirty="0" err="1" smtClean="0"/>
              <a:t>NodeJS</a:t>
            </a:r>
            <a:endParaRPr lang="nl-NL" dirty="0"/>
          </a:p>
          <a:p>
            <a:r>
              <a:rPr lang="nl-NL" dirty="0" err="1"/>
              <a:t>Bower</a:t>
            </a:r>
            <a:endParaRPr lang="nl-NL" dirty="0"/>
          </a:p>
          <a:p>
            <a:r>
              <a:rPr lang="nl-NL" dirty="0" err="1"/>
              <a:t>Grunt</a:t>
            </a:r>
            <a:endParaRPr lang="nl-NL" dirty="0"/>
          </a:p>
          <a:p>
            <a:r>
              <a:rPr lang="nl-NL" dirty="0"/>
              <a:t>Potlood (met gum)</a:t>
            </a:r>
          </a:p>
        </p:txBody>
      </p:sp>
    </p:spTree>
    <p:extLst>
      <p:ext uri="{BB962C8B-B14F-4D97-AF65-F5344CB8AC3E}">
        <p14:creationId xmlns:p14="http://schemas.microsoft.com/office/powerpoint/2010/main" val="41173672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solidFill>
                  <a:srgbClr val="75715E"/>
                </a:solidFill>
              </a:rPr>
              <a:t>&lt;!– Responsive design met maximum van 1170px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75715E"/>
                </a:solidFill>
              </a:rPr>
              <a:t>&lt;!-- Volledige breedte scherm --&gt;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92672"/>
                </a:solidFill>
              </a:rPr>
              <a:t>&lt;div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b="1" dirty="0">
                <a:solidFill>
                  <a:srgbClr val="E6DB74"/>
                </a:solidFill>
              </a:rPr>
              <a:t>container-</a:t>
            </a:r>
            <a:r>
              <a:rPr lang="nl-NL" sz="2400" b="1" dirty="0" err="1">
                <a:solidFill>
                  <a:srgbClr val="E6DB74"/>
                </a:solidFill>
              </a:rPr>
              <a:t>fluid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rgbClr val="F8F8F2"/>
                </a:solidFill>
              </a:rPr>
              <a:t>  ...</a:t>
            </a:r>
          </a:p>
          <a:p>
            <a:r>
              <a:rPr lang="nl-NL" sz="2400" dirty="0">
                <a:solidFill>
                  <a:srgbClr val="F92672"/>
                </a:solidFill>
              </a:rPr>
              <a:t>&lt;/div&gt;</a:t>
            </a:r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  <a:p>
            <a:endParaRPr lang="nl-NL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640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3114675" y="3009900"/>
            <a:ext cx="5991225" cy="1962151"/>
            <a:chOff x="3114675" y="3009900"/>
            <a:chExt cx="5991225" cy="1962151"/>
          </a:xfrm>
        </p:grpSpPr>
        <p:sp>
          <p:nvSpPr>
            <p:cNvPr id="2" name="Rechthoek 1"/>
            <p:cNvSpPr/>
            <p:nvPr/>
          </p:nvSpPr>
          <p:spPr>
            <a:xfrm>
              <a:off x="3114675" y="3009900"/>
              <a:ext cx="5991225" cy="19621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" name="Rechthoek 2"/>
            <p:cNvSpPr/>
            <p:nvPr/>
          </p:nvSpPr>
          <p:spPr>
            <a:xfrm>
              <a:off x="3114675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8953500" y="3009901"/>
              <a:ext cx="152400" cy="19621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Tekstvak 3"/>
            <p:cNvSpPr txBox="1"/>
            <p:nvPr/>
          </p:nvSpPr>
          <p:spPr>
            <a:xfrm>
              <a:off x="3342217" y="3119437"/>
              <a:ext cx="3162300" cy="3810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>
                  <a:solidFill>
                    <a:srgbClr val="5F6475"/>
                  </a:solidFill>
                </a:rPr>
                <a:t>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padding op de </a:t>
              </a:r>
              <a:r>
                <a:rPr lang="nl-NL" dirty="0" smtClean="0">
                  <a:solidFill>
                    <a:srgbClr val="5F6475"/>
                  </a:solidFill>
                </a:rPr>
                <a:t>container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6" name="Rechte verbindingslijn met pijl 5"/>
            <p:cNvCxnSpPr/>
            <p:nvPr/>
          </p:nvCxnSpPr>
          <p:spPr>
            <a:xfrm flipH="1">
              <a:off x="3190875" y="3400425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200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CONTAINERS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Break points</a:t>
            </a:r>
          </a:p>
          <a:p>
            <a:r>
              <a:rPr lang="nl-NL" dirty="0" smtClean="0"/>
              <a:t>15px padding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058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4000" dirty="0" smtClean="0">
                <a:solidFill>
                  <a:srgbClr val="F8F8F2"/>
                </a:solidFill>
              </a:rPr>
              <a:t>    </a:t>
            </a:r>
            <a:r>
              <a:rPr lang="nl-NL" sz="4000" dirty="0" smtClean="0">
                <a:solidFill>
                  <a:srgbClr val="F92672"/>
                </a:solidFill>
              </a:rPr>
              <a:t>&lt;div</a:t>
            </a:r>
            <a:r>
              <a:rPr lang="nl-NL" sz="4000" dirty="0" smtClean="0">
                <a:solidFill>
                  <a:srgbClr val="F8F8F2"/>
                </a:solidFill>
              </a:rPr>
              <a:t> </a:t>
            </a:r>
            <a:r>
              <a:rPr lang="nl-NL" sz="4000" dirty="0" smtClean="0">
                <a:solidFill>
                  <a:srgbClr val="A6E22E"/>
                </a:solidFill>
              </a:rPr>
              <a:t>class=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b="1" dirty="0" err="1" smtClean="0">
                <a:solidFill>
                  <a:srgbClr val="E6DB74"/>
                </a:solidFill>
              </a:rPr>
              <a:t>row</a:t>
            </a:r>
            <a:r>
              <a:rPr lang="nl-NL" sz="4000" dirty="0" smtClean="0">
                <a:solidFill>
                  <a:srgbClr val="E6DB74"/>
                </a:solidFill>
              </a:rPr>
              <a:t>"</a:t>
            </a:r>
            <a:r>
              <a:rPr lang="nl-NL" sz="4000" dirty="0" smtClean="0">
                <a:solidFill>
                  <a:srgbClr val="F92672"/>
                </a:solidFill>
              </a:rPr>
              <a:t>&gt;</a:t>
            </a:r>
            <a:r>
              <a:rPr lang="nl-NL" sz="4000" dirty="0" smtClean="0">
                <a:solidFill>
                  <a:srgbClr val="F8F8F2"/>
                </a:solidFill>
              </a:rPr>
              <a:t>...</a:t>
            </a:r>
            <a:r>
              <a:rPr lang="nl-NL" sz="4000" dirty="0" smtClean="0">
                <a:solidFill>
                  <a:srgbClr val="F92672"/>
                </a:solidFill>
              </a:rPr>
              <a:t>&lt;/div&gt;</a:t>
            </a:r>
            <a:endParaRPr lang="nl-NL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</a:p>
          <a:p>
            <a:endParaRPr lang="nl-NL" sz="4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46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9" name="Rechthoek 8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7030A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3114675" y="2724322"/>
              <a:ext cx="5991225" cy="971284"/>
            </a:xfrm>
            <a:prstGeom prst="rect">
              <a:avLst/>
            </a:prstGeom>
            <a:solidFill>
              <a:srgbClr val="C9492C">
                <a:alpha val="30196"/>
              </a:srgb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13" name="Rechte verbindingslijn met pijl 12"/>
            <p:cNvCxnSpPr/>
            <p:nvPr/>
          </p:nvCxnSpPr>
          <p:spPr>
            <a:xfrm flipH="1">
              <a:off x="3190876" y="3005311"/>
              <a:ext cx="219075" cy="2000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vak 11"/>
            <p:cNvSpPr txBox="1"/>
            <p:nvPr/>
          </p:nvSpPr>
          <p:spPr>
            <a:xfrm>
              <a:off x="3300412" y="2684327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dirty="0" smtClean="0">
                  <a:solidFill>
                    <a:srgbClr val="5F6475"/>
                  </a:solidFill>
                </a:rPr>
                <a:t>-15 </a:t>
              </a:r>
              <a:r>
                <a:rPr lang="nl-NL" dirty="0" err="1">
                  <a:solidFill>
                    <a:srgbClr val="5F6475"/>
                  </a:solidFill>
                </a:rPr>
                <a:t>px</a:t>
              </a:r>
              <a:r>
                <a:rPr lang="nl-NL" dirty="0">
                  <a:solidFill>
                    <a:srgbClr val="5F6475"/>
                  </a:solidFill>
                </a:rPr>
                <a:t> </a:t>
              </a:r>
              <a:r>
                <a:rPr lang="nl-NL" dirty="0" err="1" smtClean="0">
                  <a:solidFill>
                    <a:srgbClr val="5F6475"/>
                  </a:solidFill>
                </a:rPr>
                <a:t>margin</a:t>
              </a:r>
              <a:r>
                <a:rPr lang="nl-NL" dirty="0" smtClean="0">
                  <a:solidFill>
                    <a:srgbClr val="5F6475"/>
                  </a:solidFill>
                </a:rPr>
                <a:t> op </a:t>
              </a:r>
              <a:r>
                <a:rPr lang="nl-NL" dirty="0">
                  <a:solidFill>
                    <a:srgbClr val="5F6475"/>
                  </a:solidFill>
                </a:rPr>
                <a:t>de </a:t>
              </a:r>
              <a:r>
                <a:rPr lang="nl-NL" dirty="0" err="1" smtClean="0">
                  <a:solidFill>
                    <a:srgbClr val="5F6475"/>
                  </a:solidFill>
                </a:rPr>
                <a:t>row</a:t>
              </a:r>
              <a:endParaRPr lang="nl-NL" dirty="0">
                <a:solidFill>
                  <a:srgbClr val="5F6475"/>
                </a:solidFill>
              </a:endParaRPr>
            </a:p>
            <a:p>
              <a:pPr algn="l"/>
              <a:endParaRPr lang="nl-NL" sz="18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092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100% breed</a:t>
            </a:r>
          </a:p>
          <a:p>
            <a:r>
              <a:rPr lang="nl-NL" dirty="0" smtClean="0"/>
              <a:t>Passen zich aan</a:t>
            </a:r>
          </a:p>
          <a:p>
            <a:r>
              <a:rPr lang="nl-NL" dirty="0" err="1" smtClean="0"/>
              <a:t>Fluid</a:t>
            </a:r>
            <a:r>
              <a:rPr lang="nl-NL" dirty="0" smtClean="0"/>
              <a:t> + responsive</a:t>
            </a:r>
          </a:p>
        </p:txBody>
      </p:sp>
    </p:spTree>
    <p:extLst>
      <p:ext uri="{BB962C8B-B14F-4D97-AF65-F5344CB8AC3E}">
        <p14:creationId xmlns:p14="http://schemas.microsoft.com/office/powerpoint/2010/main" val="2569801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col-xs-4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col-xs-8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	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class="row"&gt;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A6E22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b="1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col-xs-12</a:t>
            </a:r>
            <a:r>
              <a:rPr lang="en-US" sz="3200" dirty="0">
                <a:solidFill>
                  <a:srgbClr val="E6DB7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3200" dirty="0">
                <a:solidFill>
                  <a:srgbClr val="F8F8F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3200" dirty="0">
                <a:solidFill>
                  <a:srgbClr val="F9267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5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COLUMNS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3114675" y="1953350"/>
            <a:ext cx="5991225" cy="3455827"/>
            <a:chOff x="3114675" y="1953350"/>
            <a:chExt cx="5991225" cy="3455827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.col-*-4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col-*-8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20" name="Rechte verbindingslijn met pijl 19"/>
            <p:cNvCxnSpPr/>
            <p:nvPr/>
          </p:nvCxnSpPr>
          <p:spPr>
            <a:xfrm flipH="1">
              <a:off x="3190877" y="2311954"/>
              <a:ext cx="263319" cy="89338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0"/>
            <p:cNvSpPr txBox="1"/>
            <p:nvPr/>
          </p:nvSpPr>
          <p:spPr>
            <a:xfrm>
              <a:off x="3267075" y="1953350"/>
              <a:ext cx="3162300" cy="358604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15 </a:t>
              </a:r>
              <a:r>
                <a:rPr lang="nl-NL" sz="1600" dirty="0" err="1">
                  <a:solidFill>
                    <a:srgbClr val="5F6475"/>
                  </a:solidFill>
                </a:rPr>
                <a:t>px</a:t>
              </a:r>
              <a:r>
                <a:rPr lang="nl-NL" sz="1600" dirty="0">
                  <a:solidFill>
                    <a:srgbClr val="5F6475"/>
                  </a:solidFill>
                </a:rPr>
                <a:t> </a:t>
              </a:r>
              <a:r>
                <a:rPr lang="nl-NL" sz="1600" dirty="0" smtClean="0">
                  <a:solidFill>
                    <a:srgbClr val="5F6475"/>
                  </a:solidFill>
                </a:rPr>
                <a:t>padding op kolommen</a:t>
              </a:r>
              <a:endParaRPr lang="nl-NL" sz="1600" dirty="0">
                <a:solidFill>
                  <a:srgbClr val="5F6475"/>
                </a:solidFill>
              </a:endParaRP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4924426" y="2273510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</a:rPr>
                <a:t>30 </a:t>
              </a:r>
              <a:r>
                <a:rPr lang="nl-NL" sz="1600" dirty="0" err="1" smtClean="0">
                  <a:solidFill>
                    <a:srgbClr val="5F6475"/>
                  </a:solidFill>
                </a:rPr>
                <a:t>px</a:t>
              </a:r>
              <a:r>
                <a:rPr lang="nl-NL" sz="1600" dirty="0" smtClean="0">
                  <a:solidFill>
                    <a:srgbClr val="5F6475"/>
                  </a:solidFill>
                </a:rPr>
                <a:t> ruimte door de padding tussen columns</a:t>
              </a:r>
              <a:endParaRPr lang="nl-NL" sz="1600" b="0" dirty="0" smtClean="0">
                <a:solidFill>
                  <a:srgbClr val="5F6475"/>
                </a:solidFill>
                <a:latin typeface="Monaco" panose="020B0509030404040204" pitchFamily="49" charset="0"/>
              </a:endParaRPr>
            </a:p>
          </p:txBody>
        </p:sp>
        <p:cxnSp>
          <p:nvCxnSpPr>
            <p:cNvPr id="30" name="Rechte verbindingslijn met pijl 29"/>
            <p:cNvCxnSpPr/>
            <p:nvPr/>
          </p:nvCxnSpPr>
          <p:spPr>
            <a:xfrm flipH="1">
              <a:off x="4828753" y="2648830"/>
              <a:ext cx="396748" cy="7885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05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15px padding</a:t>
            </a:r>
          </a:p>
          <a:p>
            <a:r>
              <a:rPr lang="nl-NL" dirty="0" smtClean="0"/>
              <a:t>Aantallen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12 kolommen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710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NESTED ROWS &amp; COLUMNS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&lt;div class="container"&gt;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"col-xs-4"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"col-xs-8"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 err="1">
                <a:solidFill>
                  <a:srgbClr val="E6DB74"/>
                </a:solidFill>
              </a:rPr>
              <a:t>row</a:t>
            </a:r>
            <a:r>
              <a:rPr lang="nl-NL" sz="2000" dirty="0">
                <a:solidFill>
                  <a:srgbClr val="E6DB74"/>
                </a:solidFill>
              </a:rPr>
              <a:t>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        </a:t>
            </a:r>
            <a:r>
              <a:rPr lang="nl-NL" sz="2000" dirty="0">
                <a:solidFill>
                  <a:srgbClr val="F92672"/>
                </a:solidFill>
              </a:rPr>
              <a:t>&lt;div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class=</a:t>
            </a:r>
            <a:r>
              <a:rPr lang="nl-NL" sz="2000" dirty="0">
                <a:solidFill>
                  <a:srgbClr val="E6DB74"/>
                </a:solidFill>
              </a:rPr>
              <a:t>"col-xs-12"</a:t>
            </a:r>
            <a:r>
              <a:rPr lang="nl-NL" sz="2000" dirty="0">
                <a:solidFill>
                  <a:srgbClr val="F92672"/>
                </a:solidFill>
              </a:rPr>
              <a:t>&gt;</a:t>
            </a:r>
            <a:r>
              <a:rPr lang="nl-NL" sz="2000" dirty="0">
                <a:solidFill>
                  <a:srgbClr val="F8F8F2"/>
                </a:solidFill>
              </a:rPr>
              <a:t>...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&lt;/div&gt;</a:t>
            </a:r>
            <a:endParaRPr lang="nl-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711948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INTRODUCTIE RESPONSIVE DESIGN &amp;</a:t>
            </a:r>
            <a:br>
              <a:rPr lang="nl-NL" dirty="0" smtClean="0"/>
            </a:br>
            <a:r>
              <a:rPr lang="nl-NL" dirty="0" smtClean="0"/>
              <a:t>HET GRID 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3116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4797" cy="2794392"/>
            <a:chOff x="3114675" y="2614785"/>
            <a:chExt cx="5994797" cy="2794392"/>
          </a:xfrm>
        </p:grpSpPr>
        <p:sp>
          <p:nvSpPr>
            <p:cNvPr id="31" name="Rechthoek 30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2" name="Rechthoek 31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3" name="Rechthoek 32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5" name="Rechthoek 3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Rechthoek 35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Rechthoek 3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8" name="Rechthoek 37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9" name="Rechthoek 38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Tekstvak 41"/>
            <p:cNvSpPr txBox="1"/>
            <p:nvPr/>
          </p:nvSpPr>
          <p:spPr>
            <a:xfrm>
              <a:off x="3726738" y="4011795"/>
              <a:ext cx="3162300" cy="5426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 lnSpcReduction="10000"/>
            </a:bodyPr>
            <a:lstStyle/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.</a:t>
              </a:r>
              <a:r>
                <a:rPr lang="nl-NL" sz="1600" dirty="0" err="1" smtClean="0">
                  <a:solidFill>
                    <a:srgbClr val="5F6475"/>
                  </a:solidFill>
                  <a:latin typeface="+mj-lt"/>
                </a:rPr>
                <a:t>rows</a:t>
              </a:r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 passen in columns.</a:t>
              </a:r>
            </a:p>
            <a:p>
              <a:r>
                <a:rPr lang="nl-NL" sz="1600" dirty="0" smtClean="0">
                  <a:solidFill>
                    <a:srgbClr val="5F6475"/>
                  </a:solidFill>
                  <a:latin typeface="+mj-lt"/>
                </a:rPr>
                <a:t>De negatieve marge overlapt d</a:t>
              </a:r>
              <a:r>
                <a:rPr lang="nl-NL" sz="1600" b="0" dirty="0" smtClean="0">
                  <a:solidFill>
                    <a:srgbClr val="5F6475"/>
                  </a:solidFill>
                  <a:latin typeface="+mj-lt"/>
                </a:rPr>
                <a:t>e padding van de columns</a:t>
              </a:r>
            </a:p>
          </p:txBody>
        </p:sp>
        <p:sp>
          <p:nvSpPr>
            <p:cNvPr id="44" name="Rechthoek 43"/>
            <p:cNvSpPr/>
            <p:nvPr/>
          </p:nvSpPr>
          <p:spPr>
            <a:xfrm>
              <a:off x="4815021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/>
            <p:cNvSpPr/>
            <p:nvPr/>
          </p:nvSpPr>
          <p:spPr>
            <a:xfrm>
              <a:off x="4828118" y="32131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/>
            <p:cNvSpPr/>
            <p:nvPr/>
          </p:nvSpPr>
          <p:spPr>
            <a:xfrm>
              <a:off x="8947518" y="2718996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/>
            <p:cNvSpPr/>
            <p:nvPr/>
          </p:nvSpPr>
          <p:spPr>
            <a:xfrm>
              <a:off x="8943975" y="3225650"/>
              <a:ext cx="161954" cy="4863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4812198" y="2718619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4812198" y="3213388"/>
              <a:ext cx="4281325" cy="49309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5F6475"/>
                </a:solidFill>
              </a:endParaRPr>
            </a:p>
          </p:txBody>
        </p:sp>
        <p:cxnSp>
          <p:nvCxnSpPr>
            <p:cNvPr id="43" name="Rechte verbindingslijn met pijl 42"/>
            <p:cNvCxnSpPr/>
            <p:nvPr/>
          </p:nvCxnSpPr>
          <p:spPr>
            <a:xfrm flipV="1">
              <a:off x="4171950" y="3417251"/>
              <a:ext cx="737447" cy="6009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53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451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NESTED ROWS &amp; COLUMNS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Rows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In columns</a:t>
            </a:r>
          </a:p>
          <a:p>
            <a:r>
              <a:rPr lang="nl-NL" dirty="0" smtClean="0"/>
              <a:t>Overlappende marge</a:t>
            </a:r>
            <a:endParaRPr lang="nl-NL" dirty="0"/>
          </a:p>
          <a:p>
            <a:r>
              <a:rPr lang="nl-NL" dirty="0" smtClean="0"/>
              <a:t>Geen container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Columns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12 columns</a:t>
            </a:r>
          </a:p>
          <a:p>
            <a:r>
              <a:rPr lang="nl-NL" dirty="0" err="1" smtClean="0"/>
              <a:t>Rows</a:t>
            </a:r>
            <a:r>
              <a:rPr lang="nl-NL" dirty="0" smtClean="0"/>
              <a:t> nodig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718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ELEMENTEN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1041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49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table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table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thead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302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TABLES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rgbClr val="F8F8F2"/>
                </a:solidFill>
              </a:rPr>
              <a:t>...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...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td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tr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tbody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 smtClean="0">
                <a:solidFill>
                  <a:srgbClr val="F92672"/>
                </a:solidFill>
              </a:rPr>
              <a:t>table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2697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600" dirty="0">
                <a:solidFill>
                  <a:srgbClr val="F92672"/>
                </a:solidFill>
              </a:rPr>
              <a:t>&lt;div</a:t>
            </a:r>
            <a:r>
              <a:rPr lang="nl-NL" sz="2600" dirty="0">
                <a:solidFill>
                  <a:srgbClr val="F8F8F2"/>
                </a:solidFill>
              </a:rPr>
              <a:t> </a:t>
            </a:r>
            <a:r>
              <a:rPr lang="nl-NL" sz="2600" dirty="0">
                <a:solidFill>
                  <a:srgbClr val="A6E22E"/>
                </a:solidFill>
              </a:rPr>
              <a:t>class=</a:t>
            </a:r>
            <a:r>
              <a:rPr lang="nl-NL" sz="2600" dirty="0">
                <a:solidFill>
                  <a:srgbClr val="E6DB74"/>
                </a:solidFill>
              </a:rPr>
              <a:t>"</a:t>
            </a:r>
            <a:r>
              <a:rPr lang="nl-NL" sz="2600" dirty="0" err="1">
                <a:solidFill>
                  <a:srgbClr val="E6DB74"/>
                </a:solidFill>
              </a:rPr>
              <a:t>table</a:t>
            </a:r>
            <a:r>
              <a:rPr lang="nl-NL" sz="2600" dirty="0">
                <a:solidFill>
                  <a:srgbClr val="E6DB74"/>
                </a:solidFill>
              </a:rPr>
              <a:t>-responsive"</a:t>
            </a:r>
            <a:r>
              <a:rPr lang="nl-NL" sz="2600" dirty="0">
                <a:solidFill>
                  <a:srgbClr val="F92672"/>
                </a:solidFill>
              </a:rPr>
              <a:t>&gt;</a:t>
            </a:r>
            <a:endParaRPr lang="nl-NL" sz="2600" dirty="0">
              <a:solidFill>
                <a:srgbClr val="F8F8F2"/>
              </a:solidFill>
            </a:endParaRPr>
          </a:p>
          <a:p>
            <a:r>
              <a:rPr lang="nl-NL" sz="2600" dirty="0">
                <a:solidFill>
                  <a:srgbClr val="F8F8F2"/>
                </a:solidFill>
              </a:rPr>
              <a:t>  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class="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"&gt;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  ...</a:t>
            </a:r>
          </a:p>
          <a:p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  &lt;/</a:t>
            </a:r>
            <a:r>
              <a:rPr lang="nl-NL" sz="2600" dirty="0" err="1">
                <a:solidFill>
                  <a:schemeClr val="bg2">
                    <a:lumMod val="50000"/>
                  </a:schemeClr>
                </a:solidFill>
              </a:rPr>
              <a:t>table</a:t>
            </a:r>
            <a:r>
              <a:rPr lang="nl-NL" sz="2600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nl-NL" sz="2600" dirty="0">
                <a:solidFill>
                  <a:srgbClr val="F92672"/>
                </a:solidFill>
              </a:rPr>
              <a:t>&lt;/div&gt;</a:t>
            </a:r>
            <a:endParaRPr lang="nl-NL" sz="26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50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TABLE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&lt;div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-responsive"&gt;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class="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"&gt;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rgbClr val="F8F8F2"/>
                </a:solidFill>
              </a:rPr>
              <a:t>            </a:t>
            </a:r>
            <a:r>
              <a:rPr lang="nl-NL" sz="2400" dirty="0">
                <a:solidFill>
                  <a:srgbClr val="F92672"/>
                </a:solidFill>
              </a:rPr>
              <a:t>&lt;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8F8F2"/>
                </a:solidFill>
              </a:rPr>
              <a:t> </a:t>
            </a:r>
            <a:r>
              <a:rPr lang="nl-NL" sz="2400" dirty="0">
                <a:solidFill>
                  <a:srgbClr val="A6E22E"/>
                </a:solidFill>
              </a:rPr>
              <a:t>class=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 err="1">
                <a:solidFill>
                  <a:srgbClr val="E6DB74"/>
                </a:solidFill>
              </a:rPr>
              <a:t>hidden-xs</a:t>
            </a:r>
            <a:r>
              <a:rPr lang="nl-NL" sz="2400" dirty="0">
                <a:solidFill>
                  <a:srgbClr val="E6DB74"/>
                </a:solidFill>
              </a:rPr>
              <a:t>"</a:t>
            </a:r>
            <a:r>
              <a:rPr lang="nl-NL" sz="2400" dirty="0">
                <a:solidFill>
                  <a:srgbClr val="F92672"/>
                </a:solidFill>
              </a:rPr>
              <a:t>&gt;&lt;/</a:t>
            </a:r>
            <a:r>
              <a:rPr lang="nl-NL" sz="2400" dirty="0" err="1">
                <a:solidFill>
                  <a:srgbClr val="F92672"/>
                </a:solidFill>
              </a:rPr>
              <a:t>th</a:t>
            </a:r>
            <a:r>
              <a:rPr lang="nl-NL" sz="2400" dirty="0">
                <a:solidFill>
                  <a:srgbClr val="F92672"/>
                </a:solidFill>
              </a:rPr>
              <a:t>&gt;</a:t>
            </a:r>
            <a:endParaRPr lang="nl-NL" sz="2400" dirty="0">
              <a:solidFill>
                <a:srgbClr val="F8F8F2"/>
              </a:solidFill>
            </a:endParaRP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thead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550651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 IS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63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9" name="Rechthoek 8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172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STACKED TABLE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706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92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Data</a:t>
            </a:r>
            <a:endParaRPr lang="nl-NL" dirty="0"/>
          </a:p>
          <a:p>
            <a:r>
              <a:rPr lang="nl-NL" dirty="0" smtClean="0"/>
              <a:t>Scrollbar</a:t>
            </a:r>
          </a:p>
          <a:p>
            <a:r>
              <a:rPr lang="nl-NL" dirty="0" err="1" smtClean="0"/>
              <a:t>Fixed</a:t>
            </a:r>
            <a:r>
              <a:rPr lang="nl-NL" dirty="0" smtClean="0"/>
              <a:t> header</a:t>
            </a:r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5023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</p:spTree>
    <p:extLst>
      <p:ext uri="{BB962C8B-B14F-4D97-AF65-F5344CB8AC3E}">
        <p14:creationId xmlns:p14="http://schemas.microsoft.com/office/powerpoint/2010/main" val="51470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CSS</a:t>
            </a:r>
          </a:p>
          <a:p>
            <a:r>
              <a:rPr lang="nl-NL" dirty="0" smtClean="0"/>
              <a:t>Picture element</a:t>
            </a:r>
          </a:p>
          <a:p>
            <a:r>
              <a:rPr lang="nl-NL" dirty="0" err="1" smtClean="0"/>
              <a:t>Srcset</a:t>
            </a:r>
            <a:endParaRPr lang="nl-NL" dirty="0" smtClean="0"/>
          </a:p>
          <a:p>
            <a:r>
              <a:rPr lang="nl-NL" dirty="0" smtClean="0"/>
              <a:t>Background</a:t>
            </a:r>
          </a:p>
          <a:p>
            <a:r>
              <a:rPr lang="nl-NL" dirty="0" smtClean="0"/>
              <a:t>javascript</a:t>
            </a:r>
          </a:p>
          <a:p>
            <a:r>
              <a:rPr lang="nl-NL" dirty="0" smtClean="0"/>
              <a:t>Retina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3983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 - CSS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92672"/>
                </a:solidFill>
              </a:rPr>
              <a:t>&lt;</a:t>
            </a:r>
            <a:r>
              <a:rPr lang="en-US" sz="2400" dirty="0" err="1">
                <a:solidFill>
                  <a:srgbClr val="F92672"/>
                </a:solidFill>
              </a:rPr>
              <a:t>img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err="1" smtClean="0">
                <a:solidFill>
                  <a:srgbClr val="A6E22E"/>
                </a:solidFill>
              </a:rPr>
              <a:t>src</a:t>
            </a:r>
            <a:r>
              <a:rPr lang="en-US" sz="2400" dirty="0" smtClean="0">
                <a:solidFill>
                  <a:srgbClr val="A6E22E"/>
                </a:solidFill>
              </a:rPr>
              <a:t>=</a:t>
            </a:r>
            <a:r>
              <a:rPr lang="en-US" sz="2400" dirty="0" smtClean="0">
                <a:solidFill>
                  <a:srgbClr val="E6DB74"/>
                </a:solidFill>
              </a:rPr>
              <a:t>"..."</a:t>
            </a:r>
            <a:endParaRPr lang="en-US" sz="2400" dirty="0" smtClean="0">
              <a:solidFill>
                <a:srgbClr val="F8F8F2"/>
              </a:solidFill>
            </a:endParaRPr>
          </a:p>
          <a:p>
            <a:r>
              <a:rPr lang="en-US" sz="2400" dirty="0">
                <a:solidFill>
                  <a:srgbClr val="F8F8F2"/>
                </a:solidFill>
              </a:rPr>
              <a:t> </a:t>
            </a:r>
            <a:r>
              <a:rPr lang="en-US" sz="2400" dirty="0" smtClean="0">
                <a:solidFill>
                  <a:srgbClr val="F8F8F2"/>
                </a:solidFill>
              </a:rPr>
              <a:t>   </a:t>
            </a:r>
            <a:r>
              <a:rPr lang="en-US" sz="2400" dirty="0" smtClean="0">
                <a:solidFill>
                  <a:srgbClr val="A6E22E"/>
                </a:solidFill>
              </a:rPr>
              <a:t>class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</a:t>
            </a:r>
            <a:r>
              <a:rPr lang="en-US" sz="2400" dirty="0" err="1">
                <a:solidFill>
                  <a:srgbClr val="E6DB74"/>
                </a:solidFill>
              </a:rPr>
              <a:t>img</a:t>
            </a:r>
            <a:r>
              <a:rPr lang="en-US" sz="2400" dirty="0">
                <a:solidFill>
                  <a:srgbClr val="E6DB74"/>
                </a:solidFill>
              </a:rPr>
              <a:t>-responsive"</a:t>
            </a:r>
            <a:r>
              <a:rPr lang="en-US" sz="2400" dirty="0">
                <a:solidFill>
                  <a:srgbClr val="F8F8F2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F8F8F2"/>
                </a:solidFill>
              </a:rPr>
              <a:t>    </a:t>
            </a:r>
            <a:r>
              <a:rPr lang="en-US" sz="2400" dirty="0" smtClean="0">
                <a:solidFill>
                  <a:srgbClr val="A6E22E"/>
                </a:solidFill>
              </a:rPr>
              <a:t>alt</a:t>
            </a:r>
            <a:r>
              <a:rPr lang="en-US" sz="2400" dirty="0">
                <a:solidFill>
                  <a:srgbClr val="A6E22E"/>
                </a:solidFill>
              </a:rPr>
              <a:t>=</a:t>
            </a:r>
            <a:r>
              <a:rPr lang="en-US" sz="2400" dirty="0">
                <a:solidFill>
                  <a:srgbClr val="E6DB74"/>
                </a:solidFill>
              </a:rPr>
              <a:t>"Responsive image"</a:t>
            </a:r>
            <a:r>
              <a:rPr lang="en-US" sz="2400" dirty="0">
                <a:solidFill>
                  <a:srgbClr val="F92672"/>
                </a:solidFill>
              </a:rPr>
              <a:t>&gt;</a:t>
            </a:r>
            <a:endParaRPr lang="en-US" sz="2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49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6" name="Rechthoek 5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776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SRCSET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3200" dirty="0">
                <a:solidFill>
                  <a:srgbClr val="F92672"/>
                </a:solidFill>
              </a:rPr>
              <a:t>&lt;</a:t>
            </a:r>
            <a:r>
              <a:rPr lang="nl-NL" sz="3200" dirty="0" err="1">
                <a:solidFill>
                  <a:srgbClr val="F92672"/>
                </a:solidFill>
              </a:rPr>
              <a:t>img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A6E22E"/>
                </a:solidFill>
              </a:rPr>
              <a:t>class=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 err="1">
                <a:solidFill>
                  <a:srgbClr val="E6DB74"/>
                </a:solidFill>
              </a:rPr>
              <a:t>img</a:t>
            </a:r>
            <a:r>
              <a:rPr lang="nl-NL" sz="3200" dirty="0">
                <a:solidFill>
                  <a:srgbClr val="E6DB74"/>
                </a:solidFill>
              </a:rPr>
              <a:t>-responsive"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</a:t>
            </a:r>
            <a:r>
              <a:rPr lang="nl-NL" sz="3200" dirty="0" smtClean="0">
                <a:solidFill>
                  <a:srgbClr val="A6E22E"/>
                </a:solidFill>
              </a:rPr>
              <a:t>=</a:t>
            </a:r>
            <a:r>
              <a:rPr lang="nl-NL" sz="3200" dirty="0" smtClean="0">
                <a:solidFill>
                  <a:srgbClr val="E6DB74"/>
                </a:solidFill>
              </a:rPr>
              <a:t>"large.jpg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 err="1">
                <a:solidFill>
                  <a:srgbClr val="A6E22E"/>
                </a:solidFill>
              </a:rPr>
              <a:t>srcset</a:t>
            </a:r>
            <a:r>
              <a:rPr lang="nl-NL" sz="3200" dirty="0">
                <a:solidFill>
                  <a:srgbClr val="A6E22E"/>
                </a:solidFill>
              </a:rPr>
              <a:t>=</a:t>
            </a:r>
            <a:r>
              <a:rPr lang="nl-NL" sz="3200" dirty="0">
                <a:solidFill>
                  <a:srgbClr val="E6DB74"/>
                </a:solidFill>
              </a:rPr>
              <a:t>"medium.jpg 1200w,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small.jpg 992w,</a:t>
            </a:r>
          </a:p>
          <a:p>
            <a:r>
              <a:rPr lang="nl-NL" sz="3200" dirty="0">
                <a:solidFill>
                  <a:srgbClr val="E6DB74"/>
                </a:solidFill>
              </a:rPr>
              <a:t>            extra-small.jpg 768w"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alt=</a:t>
            </a:r>
            <a:r>
              <a:rPr lang="nl-NL" sz="3200" dirty="0">
                <a:solidFill>
                  <a:srgbClr val="E6DB74"/>
                </a:solidFill>
              </a:rPr>
              <a:t>"a </a:t>
            </a:r>
            <a:r>
              <a:rPr lang="nl-NL" sz="3200" dirty="0" err="1">
                <a:solidFill>
                  <a:srgbClr val="E6DB74"/>
                </a:solidFill>
              </a:rPr>
              <a:t>title</a:t>
            </a:r>
            <a:r>
              <a:rPr lang="nl-NL" sz="3200" dirty="0">
                <a:solidFill>
                  <a:srgbClr val="E6DB74"/>
                </a:solidFill>
              </a:rPr>
              <a:t>"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>
                <a:solidFill>
                  <a:srgbClr val="F92672"/>
                </a:solidFill>
              </a:rPr>
              <a:t>/&gt;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960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5991"/>
            <a:ext cx="10515600" cy="3104205"/>
          </a:xfrm>
        </p:spPr>
      </p:pic>
    </p:spTree>
    <p:extLst>
      <p:ext uri="{BB962C8B-B14F-4D97-AF65-F5344CB8AC3E}">
        <p14:creationId xmlns:p14="http://schemas.microsoft.com/office/powerpoint/2010/main" val="1864781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18957" r="1064" b="16282"/>
          <a:stretch/>
        </p:blipFill>
        <p:spPr>
          <a:xfrm>
            <a:off x="3643086" y="1799771"/>
            <a:ext cx="7053943" cy="4441371"/>
          </a:xfrm>
          <a:prstGeom prst="rect">
            <a:avLst/>
          </a:prstGeom>
        </p:spPr>
      </p:pic>
      <p:pic>
        <p:nvPicPr>
          <p:cNvPr id="9" name="Tijdelijke aanduiding voor inhou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18307" r="62190" b="13504"/>
          <a:stretch/>
        </p:blipFill>
        <p:spPr>
          <a:xfrm>
            <a:off x="2034436" y="1799771"/>
            <a:ext cx="3328988" cy="4572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34887" r="55301" b="12625"/>
          <a:stretch/>
        </p:blipFill>
        <p:spPr>
          <a:xfrm>
            <a:off x="3698930" y="2881310"/>
            <a:ext cx="1930401" cy="359954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WEBSITE VOOR </a:t>
            </a:r>
            <a:r>
              <a:rPr lang="en-US" dirty="0" smtClean="0"/>
              <a:t>IEDER APPARAAT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801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3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RESPONSIVE IMAGES - PICTURE </a:t>
            </a:r>
            <a:r>
              <a:rPr lang="nl-NL" dirty="0" smtClean="0"/>
              <a:t>ELEMENT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solidFill>
                  <a:srgbClr val="F92672"/>
                </a:solidFill>
              </a:rPr>
              <a:t>&lt;picture&gt;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image </a:t>
            </a:r>
            <a:r>
              <a:rPr lang="nl-NL" sz="2000" dirty="0" err="1">
                <a:solidFill>
                  <a:srgbClr val="75715E"/>
                </a:solidFill>
              </a:rPr>
              <a:t>based</a:t>
            </a:r>
            <a:r>
              <a:rPr lang="nl-NL" sz="2000" dirty="0">
                <a:solidFill>
                  <a:srgbClr val="75715E"/>
                </a:solidFill>
              </a:rPr>
              <a:t> on media-query --&gt;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768px)"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"small.jpg"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992px)"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"medium.jpg"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F92672"/>
                </a:solidFill>
              </a:rPr>
              <a:t>&lt;source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A6E22E"/>
                </a:solidFill>
              </a:rPr>
              <a:t>media=</a:t>
            </a:r>
            <a:r>
              <a:rPr lang="nl-NL" sz="2000" dirty="0">
                <a:solidFill>
                  <a:srgbClr val="E6DB74"/>
                </a:solidFill>
              </a:rPr>
              <a:t>"(min-</a:t>
            </a:r>
            <a:r>
              <a:rPr lang="nl-NL" sz="2000" dirty="0" err="1">
                <a:solidFill>
                  <a:srgbClr val="E6DB74"/>
                </a:solidFill>
              </a:rPr>
              <a:t>width</a:t>
            </a:r>
            <a:r>
              <a:rPr lang="nl-NL" sz="2000" dirty="0">
                <a:solidFill>
                  <a:srgbClr val="E6DB74"/>
                </a:solidFill>
              </a:rPr>
              <a:t>: 1200px)"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 err="1">
                <a:solidFill>
                  <a:srgbClr val="A6E22E"/>
                </a:solidFill>
              </a:rPr>
              <a:t>srcset</a:t>
            </a:r>
            <a:r>
              <a:rPr lang="nl-NL" sz="2000" dirty="0">
                <a:solidFill>
                  <a:srgbClr val="A6E22E"/>
                </a:solidFill>
              </a:rPr>
              <a:t>=</a:t>
            </a:r>
            <a:r>
              <a:rPr lang="nl-NL" sz="2000" dirty="0">
                <a:solidFill>
                  <a:srgbClr val="E6DB74"/>
                </a:solidFill>
              </a:rPr>
              <a:t>"large.jpg"</a:t>
            </a:r>
            <a:r>
              <a:rPr lang="nl-NL" sz="2000" dirty="0">
                <a:solidFill>
                  <a:srgbClr val="F8F8F2"/>
                </a:solidFill>
              </a:rPr>
              <a:t> </a:t>
            </a:r>
            <a:r>
              <a:rPr lang="nl-NL" sz="2000" dirty="0">
                <a:solidFill>
                  <a:srgbClr val="F92672"/>
                </a:solidFill>
              </a:rPr>
              <a:t>/&gt;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8F8F2"/>
                </a:solidFill>
              </a:rPr>
              <a:t>    </a:t>
            </a:r>
            <a:r>
              <a:rPr lang="nl-NL" sz="2000" dirty="0">
                <a:solidFill>
                  <a:srgbClr val="75715E"/>
                </a:solidFill>
              </a:rPr>
              <a:t>&lt;!-- default image --&gt;</a:t>
            </a:r>
            <a:endParaRPr lang="nl-NL" sz="2000" dirty="0">
              <a:solidFill>
                <a:srgbClr val="F8F8F2"/>
              </a:solidFill>
            </a:endParaRPr>
          </a:p>
          <a:p>
            <a:r>
              <a:rPr lang="en-US" sz="2000" dirty="0">
                <a:solidFill>
                  <a:srgbClr val="F8F8F2"/>
                </a:solidFill>
              </a:rPr>
              <a:t>    </a:t>
            </a:r>
            <a:r>
              <a:rPr lang="en-US" sz="2000" dirty="0">
                <a:solidFill>
                  <a:srgbClr val="F92672"/>
                </a:solidFill>
              </a:rPr>
              <a:t>&lt;</a:t>
            </a:r>
            <a:r>
              <a:rPr lang="en-US" sz="2000" dirty="0" err="1">
                <a:solidFill>
                  <a:srgbClr val="F92672"/>
                </a:solidFill>
              </a:rPr>
              <a:t>img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class=</a:t>
            </a:r>
            <a:r>
              <a:rPr lang="en-US" sz="2000" dirty="0">
                <a:solidFill>
                  <a:srgbClr val="E6DB74"/>
                </a:solidFill>
              </a:rPr>
              <a:t>"</a:t>
            </a:r>
            <a:r>
              <a:rPr lang="en-US" sz="2000" dirty="0" err="1">
                <a:solidFill>
                  <a:srgbClr val="E6DB74"/>
                </a:solidFill>
              </a:rPr>
              <a:t>img</a:t>
            </a:r>
            <a:r>
              <a:rPr lang="en-US" sz="2000" dirty="0">
                <a:solidFill>
                  <a:srgbClr val="E6DB74"/>
                </a:solidFill>
              </a:rPr>
              <a:t>-responsive"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 err="1">
                <a:solidFill>
                  <a:srgbClr val="A6E22E"/>
                </a:solidFill>
              </a:rPr>
              <a:t>src</a:t>
            </a:r>
            <a:r>
              <a:rPr lang="en-US" sz="2000" dirty="0" smtClean="0">
                <a:solidFill>
                  <a:srgbClr val="A6E22E"/>
                </a:solidFill>
              </a:rPr>
              <a:t>=</a:t>
            </a:r>
            <a:r>
              <a:rPr lang="en-US" sz="2000" dirty="0" smtClean="0">
                <a:solidFill>
                  <a:srgbClr val="E6DB74"/>
                </a:solidFill>
              </a:rPr>
              <a:t>"extra-small.jpg"</a:t>
            </a:r>
            <a:r>
              <a:rPr lang="en-US" sz="2000" dirty="0" smtClean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A6E22E"/>
                </a:solidFill>
              </a:rPr>
              <a:t>alt=</a:t>
            </a:r>
            <a:r>
              <a:rPr lang="en-US" sz="2000" dirty="0">
                <a:solidFill>
                  <a:srgbClr val="E6DB74"/>
                </a:solidFill>
              </a:rPr>
              <a:t>"..."</a:t>
            </a:r>
            <a:r>
              <a:rPr lang="en-US" sz="2000" dirty="0">
                <a:solidFill>
                  <a:srgbClr val="F8F8F2"/>
                </a:solidFill>
              </a:rPr>
              <a:t> </a:t>
            </a:r>
            <a:r>
              <a:rPr lang="en-US" sz="2000" dirty="0">
                <a:solidFill>
                  <a:srgbClr val="F92672"/>
                </a:solidFill>
              </a:rPr>
              <a:t>/&gt;</a:t>
            </a:r>
            <a:endParaRPr lang="en-US" sz="2000" dirty="0">
              <a:solidFill>
                <a:srgbClr val="F8F8F2"/>
              </a:solidFill>
            </a:endParaRPr>
          </a:p>
          <a:p>
            <a:r>
              <a:rPr lang="nl-NL" sz="2000" dirty="0">
                <a:solidFill>
                  <a:srgbClr val="F92672"/>
                </a:solidFill>
              </a:rPr>
              <a:t>&lt;/picture&gt;</a:t>
            </a:r>
            <a:endParaRPr lang="nl-NL" sz="20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58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BROWSER SUPPORT</a:t>
            </a:r>
            <a:endParaRPr lang="nl-NL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2569"/>
            <a:ext cx="10515600" cy="3131049"/>
          </a:xfrm>
        </p:spPr>
      </p:pic>
    </p:spTree>
    <p:extLst>
      <p:ext uri="{BB962C8B-B14F-4D97-AF65-F5344CB8AC3E}">
        <p14:creationId xmlns:p14="http://schemas.microsoft.com/office/powerpoint/2010/main" val="1731385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163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IMAGES - BACKGROUND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(extra-small.jpg)</a:t>
            </a:r>
            <a:r>
              <a:rPr lang="nl-NL" sz="3200" dirty="0" smtClean="0">
                <a:solidFill>
                  <a:srgbClr val="F8F8F2"/>
                </a:solidFill>
              </a:rPr>
              <a:t> }</a:t>
            </a:r>
          </a:p>
          <a:p>
            <a:endParaRPr lang="nl-NL" sz="3200" dirty="0" smtClean="0">
              <a:solidFill>
                <a:srgbClr val="66D9EF"/>
              </a:solidFill>
            </a:endParaRPr>
          </a:p>
          <a:p>
            <a:r>
              <a:rPr lang="nl-NL" sz="3200" dirty="0" smtClean="0">
                <a:solidFill>
                  <a:srgbClr val="66D9EF"/>
                </a:solidFill>
              </a:rPr>
              <a:t>@media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:768px</a:t>
            </a:r>
            <a:r>
              <a:rPr lang="nl-NL" sz="3200" dirty="0" smtClean="0">
                <a:solidFill>
                  <a:srgbClr val="F92672"/>
                </a:solidFill>
              </a:rPr>
              <a:t>)</a:t>
            </a:r>
            <a:r>
              <a:rPr lang="nl-NL" sz="3200" dirty="0" smtClean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    </a:t>
            </a:r>
            <a:r>
              <a:rPr lang="nl-NL" sz="3200" dirty="0" smtClean="0">
                <a:solidFill>
                  <a:srgbClr val="A6E22E"/>
                </a:solidFill>
              </a:rPr>
              <a:t>.bg-class</a:t>
            </a:r>
            <a:r>
              <a:rPr lang="nl-NL" sz="3200" dirty="0" smtClean="0">
                <a:solidFill>
                  <a:srgbClr val="F8F8F2"/>
                </a:solidFill>
              </a:rPr>
              <a:t> { </a:t>
            </a:r>
            <a:r>
              <a:rPr lang="nl-NL" sz="3200" dirty="0" smtClean="0">
                <a:solidFill>
                  <a:srgbClr val="66D9EF"/>
                </a:solidFill>
              </a:rPr>
              <a:t>background</a:t>
            </a:r>
            <a:r>
              <a:rPr lang="nl-NL" sz="3200" dirty="0" smtClean="0">
                <a:solidFill>
                  <a:srgbClr val="F92672"/>
                </a:solidFill>
              </a:rPr>
              <a:t>:</a:t>
            </a:r>
            <a:r>
              <a:rPr lang="nl-NL" sz="3200" dirty="0" smtClean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(small.jpg)</a:t>
            </a:r>
            <a:r>
              <a:rPr lang="nl-NL" sz="3200" dirty="0" smtClean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>
                <a:solidFill>
                  <a:srgbClr val="F8F8F2"/>
                </a:solidFill>
              </a:rPr>
              <a:t>}</a:t>
            </a:r>
          </a:p>
          <a:p>
            <a:r>
              <a:rPr lang="nl-NL" sz="3200" dirty="0">
                <a:solidFill>
                  <a:srgbClr val="66D9EF"/>
                </a:solidFill>
              </a:rPr>
              <a:t>@media</a:t>
            </a:r>
            <a:r>
              <a:rPr lang="nl-NL" sz="3200" dirty="0">
                <a:solidFill>
                  <a:srgbClr val="F92672"/>
                </a:solidFill>
              </a:rPr>
              <a:t>(min-width</a:t>
            </a:r>
            <a:r>
              <a:rPr lang="nl-NL" sz="3200" dirty="0">
                <a:solidFill>
                  <a:srgbClr val="A6E22E"/>
                </a:solidFill>
              </a:rPr>
              <a:t>:992px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>
                <a:solidFill>
                  <a:srgbClr val="E6DB74"/>
                </a:solidFill>
              </a:rPr>
              <a:t>url</a:t>
            </a:r>
            <a:r>
              <a:rPr lang="nl-NL" sz="3200" dirty="0">
                <a:solidFill>
                  <a:srgbClr val="E6DB74"/>
                </a:solidFill>
              </a:rPr>
              <a:t>(medium.jpg)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  <a:p>
            <a:r>
              <a:rPr lang="nl-NL" sz="3200" dirty="0">
                <a:solidFill>
                  <a:srgbClr val="66D9EF"/>
                </a:solidFill>
              </a:rPr>
              <a:t>@</a:t>
            </a:r>
            <a:r>
              <a:rPr lang="nl-NL" sz="3200" dirty="0" smtClean="0">
                <a:solidFill>
                  <a:srgbClr val="66D9EF"/>
                </a:solidFill>
              </a:rPr>
              <a:t>media</a:t>
            </a:r>
            <a:r>
              <a:rPr lang="nl-NL" sz="3200" dirty="0" smtClean="0">
                <a:solidFill>
                  <a:srgbClr val="F92672"/>
                </a:solidFill>
              </a:rPr>
              <a:t>(min-width</a:t>
            </a:r>
            <a:r>
              <a:rPr lang="nl-NL" sz="3200" dirty="0" smtClean="0">
                <a:solidFill>
                  <a:srgbClr val="A6E22E"/>
                </a:solidFill>
              </a:rPr>
              <a:t>:1200px</a:t>
            </a:r>
            <a:r>
              <a:rPr lang="nl-NL" sz="3200" dirty="0">
                <a:solidFill>
                  <a:srgbClr val="F92672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{</a:t>
            </a:r>
          </a:p>
          <a:p>
            <a:r>
              <a:rPr lang="nl-NL" sz="3200" dirty="0">
                <a:solidFill>
                  <a:srgbClr val="F8F8F2"/>
                </a:solidFill>
              </a:rPr>
              <a:t>    </a:t>
            </a:r>
            <a:r>
              <a:rPr lang="nl-NL" sz="3200" dirty="0">
                <a:solidFill>
                  <a:srgbClr val="A6E22E"/>
                </a:solidFill>
              </a:rPr>
              <a:t>.bg-class</a:t>
            </a:r>
            <a:r>
              <a:rPr lang="nl-NL" sz="3200" dirty="0">
                <a:solidFill>
                  <a:srgbClr val="F8F8F2"/>
                </a:solidFill>
              </a:rPr>
              <a:t> { </a:t>
            </a:r>
            <a:r>
              <a:rPr lang="nl-NL" sz="3200" dirty="0">
                <a:solidFill>
                  <a:srgbClr val="66D9EF"/>
                </a:solidFill>
              </a:rPr>
              <a:t>background</a:t>
            </a:r>
            <a:r>
              <a:rPr lang="nl-NL" sz="3200" dirty="0">
                <a:solidFill>
                  <a:srgbClr val="F92672"/>
                </a:solidFill>
              </a:rPr>
              <a:t>:</a:t>
            </a:r>
            <a:r>
              <a:rPr lang="nl-NL" sz="3200" dirty="0">
                <a:solidFill>
                  <a:srgbClr val="F8F8F2"/>
                </a:solidFill>
              </a:rPr>
              <a:t> </a:t>
            </a:r>
            <a:r>
              <a:rPr lang="nl-NL" sz="3200" dirty="0" err="1" smtClean="0">
                <a:solidFill>
                  <a:srgbClr val="E6DB74"/>
                </a:solidFill>
              </a:rPr>
              <a:t>url</a:t>
            </a:r>
            <a:r>
              <a:rPr lang="nl-NL" sz="3200" dirty="0" smtClean="0">
                <a:solidFill>
                  <a:srgbClr val="E6DB74"/>
                </a:solidFill>
              </a:rPr>
              <a:t>(large.jpg</a:t>
            </a:r>
            <a:r>
              <a:rPr lang="nl-NL" sz="3200" dirty="0">
                <a:solidFill>
                  <a:srgbClr val="E6DB74"/>
                </a:solidFill>
              </a:rPr>
              <a:t>)</a:t>
            </a:r>
            <a:r>
              <a:rPr lang="nl-NL" sz="3200" dirty="0">
                <a:solidFill>
                  <a:srgbClr val="F8F8F2"/>
                </a:solidFill>
              </a:rPr>
              <a:t>  }</a:t>
            </a:r>
          </a:p>
          <a:p>
            <a:r>
              <a:rPr lang="nl-NL" sz="3200" dirty="0" smtClean="0">
                <a:solidFill>
                  <a:srgbClr val="F8F8F2"/>
                </a:solidFill>
              </a:rPr>
              <a:t>}</a:t>
            </a:r>
            <a:endParaRPr lang="nl-NL" sz="32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7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144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IMAGES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srcset</a:t>
            </a:r>
            <a:r>
              <a:rPr lang="nl-NL" dirty="0" smtClean="0"/>
              <a:t>	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</a:p>
          <a:p>
            <a:r>
              <a:rPr lang="nl-NL" dirty="0"/>
              <a:t>A</a:t>
            </a:r>
            <a:r>
              <a:rPr lang="nl-NL" dirty="0" smtClean="0"/>
              <a:t>ttribuut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Picture element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 smtClean="0"/>
              <a:t>min &amp; max-</a:t>
            </a:r>
            <a:r>
              <a:rPr lang="nl-NL" dirty="0" err="1" smtClean="0"/>
              <a:t>width</a:t>
            </a:r>
            <a:endParaRPr lang="nl-NL" dirty="0" smtClean="0"/>
          </a:p>
          <a:p>
            <a:r>
              <a:rPr lang="nl-NL" dirty="0" smtClean="0"/>
              <a:t>Dynamisch</a:t>
            </a:r>
          </a:p>
          <a:p>
            <a:r>
              <a:rPr lang="nl-NL" dirty="0" smtClean="0"/>
              <a:t>Element</a:t>
            </a:r>
          </a:p>
          <a:p>
            <a:r>
              <a:rPr lang="nl-NL" dirty="0" smtClean="0"/>
              <a:t>Media </a:t>
            </a:r>
            <a:r>
              <a:rPr lang="nl-NL" dirty="0" err="1" smtClean="0"/>
              <a:t>queries</a:t>
            </a:r>
            <a:endParaRPr lang="nl-NL" dirty="0" smtClean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Background image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/>
              <a:t>Overflow</a:t>
            </a:r>
          </a:p>
          <a:p>
            <a:r>
              <a:rPr lang="nl-NL" dirty="0" smtClean="0"/>
              <a:t>Statisch</a:t>
            </a:r>
          </a:p>
          <a:p>
            <a:r>
              <a:rPr lang="nl-NL" dirty="0" smtClean="0"/>
              <a:t>CSS</a:t>
            </a:r>
          </a:p>
          <a:p>
            <a:r>
              <a:rPr lang="nl-NL" dirty="0" smtClean="0"/>
              <a:t>Browser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06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VRAAG JEZELF AF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Nodig</a:t>
            </a:r>
          </a:p>
          <a:p>
            <a:r>
              <a:rPr lang="nl-NL" dirty="0" smtClean="0"/>
              <a:t>Data transfer</a:t>
            </a:r>
          </a:p>
          <a:p>
            <a:r>
              <a:rPr lang="nl-NL" dirty="0" smtClean="0"/>
              <a:t>Link</a:t>
            </a:r>
          </a:p>
          <a:p>
            <a:r>
              <a:rPr lang="nl-NL" dirty="0" smtClean="0"/>
              <a:t>Formaat</a:t>
            </a:r>
          </a:p>
          <a:p>
            <a:r>
              <a:rPr lang="nl-NL" dirty="0" smtClean="0"/>
              <a:t>Device pixel ratio</a:t>
            </a:r>
          </a:p>
        </p:txBody>
      </p:sp>
    </p:spTree>
    <p:extLst>
      <p:ext uri="{BB962C8B-B14F-4D97-AF65-F5344CB8AC3E}">
        <p14:creationId xmlns:p14="http://schemas.microsoft.com/office/powerpoint/2010/main" val="1630500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OPDRACHT 2</a:t>
            </a:r>
            <a:br>
              <a:rPr lang="nl-NL" dirty="0" smtClean="0"/>
            </a:br>
            <a:r>
              <a:rPr lang="nl-NL" dirty="0" smtClean="0"/>
              <a:t>BRENG JE SCHETS TOT LEVEN MET BEHULP VAN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7740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5808" r="15808"/>
          <a:stretch/>
        </p:blipFill>
        <p:spPr>
          <a:xfrm>
            <a:off x="0" y="-23479125"/>
            <a:ext cx="12395200" cy="30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9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3.4044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INSTRUCTIES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blok-2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cache clean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Bower</a:t>
            </a:r>
            <a:r>
              <a:rPr lang="nl-NL" dirty="0"/>
              <a:t> </a:t>
            </a:r>
            <a:r>
              <a:rPr lang="nl-NL" dirty="0" err="1"/>
              <a:t>install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Grunt</a:t>
            </a:r>
            <a:r>
              <a:rPr lang="nl-NL" dirty="0"/>
              <a:t> serve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Volg de instructies in </a:t>
            </a:r>
            <a:r>
              <a:rPr lang="nl-NL" dirty="0" smtClean="0"/>
              <a:t>de</a:t>
            </a:r>
            <a:br>
              <a:rPr lang="nl-NL" dirty="0" smtClean="0"/>
            </a:br>
            <a:r>
              <a:rPr lang="nl-NL" dirty="0" err="1" smtClean="0"/>
              <a:t>readme</a:t>
            </a:r>
            <a:r>
              <a:rPr lang="nl-NL" dirty="0" smtClean="0"/>
              <a:t> </a:t>
            </a:r>
            <a:r>
              <a:rPr lang="nl-NL" dirty="0"/>
              <a:t>op git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15808" r="15808"/>
          <a:stretch/>
        </p:blipFill>
        <p:spPr>
          <a:xfrm>
            <a:off x="6587890" y="0"/>
            <a:ext cx="2802055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73"/>
          <a:stretch/>
        </p:blipFill>
        <p:spPr>
          <a:xfrm>
            <a:off x="9389945" y="0"/>
            <a:ext cx="2802055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6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WAAROM RESPONSIVE DESIGN?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868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RESPONSIVE DESIGN MET BOOTSTRAP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5736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WAAR GAAT HET VAAK FOUT?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Viewport</a:t>
            </a:r>
          </a:p>
          <a:p>
            <a:r>
              <a:rPr lang="nl-NL" dirty="0"/>
              <a:t>Navigatie</a:t>
            </a:r>
          </a:p>
          <a:p>
            <a:r>
              <a:rPr lang="nl-NL" dirty="0"/>
              <a:t>Afbeeldingen</a:t>
            </a:r>
          </a:p>
          <a:p>
            <a:r>
              <a:rPr lang="nl-NL" dirty="0"/>
              <a:t>Tabellen</a:t>
            </a:r>
          </a:p>
          <a:p>
            <a:r>
              <a:rPr lang="nl-NL" dirty="0" err="1"/>
              <a:t>Hovers</a:t>
            </a:r>
            <a:endParaRPr lang="nl-NL" dirty="0"/>
          </a:p>
          <a:p>
            <a:r>
              <a:rPr lang="nl-NL" dirty="0"/>
              <a:t>Fonts</a:t>
            </a:r>
          </a:p>
          <a:p>
            <a:r>
              <a:rPr lang="nl-NL" dirty="0"/>
              <a:t>Verhoudingen</a:t>
            </a:r>
          </a:p>
        </p:txBody>
      </p:sp>
    </p:spTree>
    <p:extLst>
      <p:ext uri="{BB962C8B-B14F-4D97-AF65-F5344CB8AC3E}">
        <p14:creationId xmlns:p14="http://schemas.microsoft.com/office/powerpoint/2010/main" val="329692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HOE KUNNEN WE DIT ONDERVANGEN?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40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DE VIEWPORT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Een pixel is geen pixel</a:t>
            </a:r>
          </a:p>
          <a:p>
            <a:r>
              <a:rPr lang="nl-NL" dirty="0" smtClean="0"/>
              <a:t>Default </a:t>
            </a:r>
            <a:r>
              <a:rPr lang="nl-NL" dirty="0" err="1" smtClean="0"/>
              <a:t>desktops</a:t>
            </a:r>
            <a:endParaRPr lang="nl-NL" dirty="0" smtClean="0"/>
          </a:p>
          <a:p>
            <a:r>
              <a:rPr lang="nl-NL" dirty="0" smtClean="0"/>
              <a:t>Viewport instellen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58" y="1825626"/>
            <a:ext cx="6685242" cy="3949342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499101" y="2095500"/>
            <a:ext cx="5016499" cy="3098800"/>
          </a:xfrm>
          <a:prstGeom prst="rect">
            <a:avLst/>
          </a:prstGeom>
          <a:solidFill>
            <a:srgbClr val="63CCF1">
              <a:alpha val="50000"/>
            </a:srgbClr>
          </a:solidFill>
          <a:ln w="635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 smtClean="0"/>
          </a:p>
        </p:txBody>
      </p:sp>
      <p:cxnSp>
        <p:nvCxnSpPr>
          <p:cNvPr id="8" name="Rechte verbindingslijn met pijl 7"/>
          <p:cNvCxnSpPr/>
          <p:nvPr/>
        </p:nvCxnSpPr>
        <p:spPr>
          <a:xfrm flipH="1" flipV="1">
            <a:off x="5499101" y="2095501"/>
            <a:ext cx="5016499" cy="3098799"/>
          </a:xfrm>
          <a:prstGeom prst="straightConnector1">
            <a:avLst/>
          </a:prstGeom>
          <a:ln w="120650" cap="rnd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26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92672"/>
                </a:solidFill>
              </a:rPr>
              <a:t>&lt;meta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>
                <a:solidFill>
                  <a:srgbClr val="A6E22E"/>
                </a:solidFill>
              </a:rPr>
              <a:t>name=</a:t>
            </a:r>
            <a:r>
              <a:rPr lang="en-US" sz="3200" dirty="0">
                <a:solidFill>
                  <a:srgbClr val="E6DB74"/>
                </a:solidFill>
              </a:rPr>
              <a:t>"viewport"</a:t>
            </a:r>
            <a:r>
              <a:rPr lang="en-US" sz="3200" dirty="0">
                <a:solidFill>
                  <a:srgbClr val="F8F8F2"/>
                </a:solidFill>
              </a:rPr>
              <a:t> </a:t>
            </a:r>
            <a:r>
              <a:rPr lang="en-US" sz="3200" dirty="0" smtClean="0">
                <a:solidFill>
                  <a:srgbClr val="F8F8F2"/>
                </a:solidFill>
              </a:rPr>
              <a:t>	</a:t>
            </a:r>
            <a:r>
              <a:rPr lang="en-US" sz="3200" dirty="0" smtClean="0">
                <a:solidFill>
                  <a:srgbClr val="A6E22E"/>
                </a:solidFill>
              </a:rPr>
              <a:t>content=</a:t>
            </a:r>
            <a:r>
              <a:rPr lang="en-US" sz="3200" dirty="0" smtClean="0">
                <a:solidFill>
                  <a:srgbClr val="E6DB74"/>
                </a:solidFill>
              </a:rPr>
              <a:t>"</a:t>
            </a:r>
          </a:p>
          <a:p>
            <a:r>
              <a:rPr lang="en-US" sz="3200" dirty="0" smtClean="0">
                <a:solidFill>
                  <a:srgbClr val="E6DB74"/>
                </a:solidFill>
              </a:rPr>
              <a:t>	width=device-width,</a:t>
            </a:r>
          </a:p>
          <a:p>
            <a:r>
              <a:rPr lang="en-US" sz="3200" dirty="0">
                <a:solidFill>
                  <a:srgbClr val="E6DB74"/>
                </a:solidFill>
                <a:latin typeface="Monaco" panose="020B0509030404040204" pitchFamily="49" charset="0"/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initial-scale=1,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maximum-scale=1,</a:t>
            </a:r>
          </a:p>
          <a:p>
            <a:r>
              <a:rPr lang="en-US" sz="3200" dirty="0">
                <a:solidFill>
                  <a:srgbClr val="E6DB74"/>
                </a:solidFill>
              </a:rPr>
              <a:t>	</a:t>
            </a:r>
            <a:r>
              <a:rPr lang="en-US" sz="3200" dirty="0" smtClean="0">
                <a:solidFill>
                  <a:srgbClr val="E6DB74"/>
                </a:solidFill>
                <a:latin typeface="Monaco" panose="020B0509030404040204" pitchFamily="49" charset="0"/>
              </a:rPr>
              <a:t>user-scalable=no"</a:t>
            </a:r>
            <a:r>
              <a:rPr lang="en-US" sz="3200" dirty="0" smtClean="0">
                <a:solidFill>
                  <a:srgbClr val="F92672"/>
                </a:solidFill>
                <a:latin typeface="Monaco" panose="020B0509030404040204" pitchFamily="49" charset="0"/>
              </a:rPr>
              <a:t>&gt;</a:t>
            </a:r>
            <a:endParaRPr lang="en-US" sz="3200" dirty="0">
              <a:solidFill>
                <a:srgbClr val="F8F8F2"/>
              </a:solidFill>
              <a:latin typeface="Monaco" panose="020B0509030404040204" pitchFamily="49" charset="0"/>
            </a:endParaRPr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500037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nl-NL" sz="16600" dirty="0" smtClean="0">
                <a:latin typeface="FontAwesome" pitchFamily="2" charset="0"/>
              </a:rPr>
              <a:t>     </a:t>
            </a:r>
            <a:endParaRPr lang="nl-NL" sz="16600" dirty="0">
              <a:latin typeface="FontAwesome" pitchFamily="2" charset="0"/>
            </a:endParaRPr>
          </a:p>
        </p:txBody>
      </p:sp>
      <p:sp>
        <p:nvSpPr>
          <p:cNvPr id="2" name="Rechthoek 1">
            <a:hlinkClick r:id="rId3"/>
          </p:cNvPr>
          <p:cNvSpPr/>
          <p:nvPr/>
        </p:nvSpPr>
        <p:spPr>
          <a:xfrm>
            <a:off x="2520462" y="2719754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DE VIEWPORT</a:t>
            </a:r>
            <a:endParaRPr lang="nl-NL" dirty="0"/>
          </a:p>
        </p:txBody>
      </p:sp>
      <p:sp>
        <p:nvSpPr>
          <p:cNvPr id="8" name="Rechthoek 7">
            <a:hlinkClick r:id="rId4"/>
          </p:cNvPr>
          <p:cNvSpPr/>
          <p:nvPr/>
        </p:nvSpPr>
        <p:spPr>
          <a:xfrm>
            <a:off x="6937131" y="2682448"/>
            <a:ext cx="2637692" cy="263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92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Default is mobile</a:t>
            </a:r>
          </a:p>
          <a:p>
            <a:endParaRPr lang="nl-NL" dirty="0" smtClean="0"/>
          </a:p>
          <a:p>
            <a:r>
              <a:rPr lang="nl-NL" dirty="0" smtClean="0"/>
              <a:t>4 verschillende media </a:t>
            </a:r>
            <a:r>
              <a:rPr lang="nl-NL" dirty="0" err="1" smtClean="0"/>
              <a:t>queries</a:t>
            </a:r>
            <a:endParaRPr lang="nl-NL" dirty="0" smtClean="0"/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xs</a:t>
            </a:r>
            <a:r>
              <a:rPr lang="nl-NL" sz="2400" i="1" dirty="0" smtClean="0"/>
              <a:t>-* 	(Extra kleine apparaten </a:t>
            </a:r>
            <a:r>
              <a:rPr lang="nl-NL" sz="2400" b="1" i="1" dirty="0"/>
              <a:t>(&lt;768px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col-sm-* 	(Kleine apparaten </a:t>
            </a:r>
            <a:r>
              <a:rPr lang="nl-NL" sz="2400" b="1" i="1" dirty="0"/>
              <a:t>(≥768px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col-md-* 	(Medium apparaten </a:t>
            </a:r>
            <a:r>
              <a:rPr lang="nl-NL" sz="2400" b="1" i="1" dirty="0"/>
              <a:t>(≥992px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r>
              <a:rPr lang="nl-NL" sz="2400" i="1" dirty="0"/>
              <a:t>.</a:t>
            </a:r>
            <a:r>
              <a:rPr lang="nl-NL" sz="2400" i="1" dirty="0" smtClean="0"/>
              <a:t>col-</a:t>
            </a:r>
            <a:r>
              <a:rPr lang="nl-NL" sz="2400" i="1" dirty="0" err="1" smtClean="0"/>
              <a:t>lg</a:t>
            </a:r>
            <a:r>
              <a:rPr lang="nl-NL" sz="2400" i="1" dirty="0" smtClean="0"/>
              <a:t>-* 	(Grote apparaten </a:t>
            </a:r>
            <a:r>
              <a:rPr lang="nl-NL" sz="2400" b="1" i="1" dirty="0"/>
              <a:t>(≥1200px</a:t>
            </a:r>
            <a:r>
              <a:rPr lang="nl-NL" sz="2400" b="1" i="1" dirty="0" smtClean="0"/>
              <a:t>)</a:t>
            </a:r>
            <a:r>
              <a:rPr lang="nl-NL" sz="2400" i="1" dirty="0" smtClean="0"/>
              <a:t>)</a:t>
            </a:r>
          </a:p>
          <a:p>
            <a:pPr lvl="2"/>
            <a:endParaRPr lang="nl-NL" sz="2400" i="1" dirty="0"/>
          </a:p>
          <a:p>
            <a:pPr lvl="2"/>
            <a:endParaRPr lang="nl-NL" sz="2400" i="1" dirty="0" smtClean="0"/>
          </a:p>
          <a:p>
            <a:pPr lvl="2" algn="r"/>
            <a:r>
              <a:rPr lang="nl-NL" sz="2400" i="1" dirty="0" smtClean="0"/>
              <a:t>* Vervangen met een cijfer</a:t>
            </a:r>
            <a:endParaRPr lang="nl-NL" sz="2400" i="1" dirty="0"/>
          </a:p>
        </p:txBody>
      </p:sp>
    </p:spTree>
    <p:extLst>
      <p:ext uri="{BB962C8B-B14F-4D97-AF65-F5344CB8AC3E}">
        <p14:creationId xmlns:p14="http://schemas.microsoft.com/office/powerpoint/2010/main" val="587049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MEDIA QUERIES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>
                <a:solidFill>
                  <a:srgbClr val="75715E"/>
                </a:solidFill>
              </a:rPr>
              <a:t>&lt;!–- Kleinere apparaten (telefoons, kleiner dan 768px</a:t>
            </a:r>
            <a:r>
              <a:rPr lang="nl-NL" dirty="0" smtClean="0">
                <a:solidFill>
                  <a:srgbClr val="75715E"/>
                </a:solidFill>
              </a:rPr>
              <a:t>) hebben geen </a:t>
            </a:r>
            <a:r>
              <a:rPr lang="nl-NL" dirty="0">
                <a:solidFill>
                  <a:srgbClr val="75715E"/>
                </a:solidFill>
              </a:rPr>
              <a:t>media query </a:t>
            </a:r>
            <a:r>
              <a:rPr lang="nl-NL" dirty="0" smtClean="0">
                <a:solidFill>
                  <a:srgbClr val="75715E"/>
                </a:solidFill>
              </a:rPr>
              <a:t>nodig. Dit </a:t>
            </a:r>
            <a:r>
              <a:rPr lang="nl-NL" dirty="0">
                <a:solidFill>
                  <a:srgbClr val="75715E"/>
                </a:solidFill>
              </a:rPr>
              <a:t>is de default </a:t>
            </a:r>
            <a:r>
              <a:rPr lang="nl-NL" dirty="0" smtClean="0">
                <a:solidFill>
                  <a:srgbClr val="75715E"/>
                </a:solidFill>
              </a:rPr>
              <a:t>binnen Bootstrap </a:t>
            </a:r>
            <a:r>
              <a:rPr lang="en-US" dirty="0">
                <a:solidFill>
                  <a:srgbClr val="75715E"/>
                </a:solidFill>
              </a:rPr>
              <a:t>--&gt;</a:t>
            </a:r>
            <a:endParaRPr lang="en-US" dirty="0">
              <a:solidFill>
                <a:srgbClr val="F8F8F2"/>
              </a:solidFill>
            </a:endParaRPr>
          </a:p>
          <a:p>
            <a:endParaRPr lang="nl-NL" dirty="0">
              <a:solidFill>
                <a:srgbClr val="75715E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Kleine </a:t>
            </a:r>
            <a:r>
              <a:rPr lang="nl-NL" dirty="0" smtClean="0">
                <a:solidFill>
                  <a:srgbClr val="75715E"/>
                </a:solidFill>
              </a:rPr>
              <a:t>schermen (</a:t>
            </a:r>
            <a:r>
              <a:rPr lang="nl-NL" dirty="0">
                <a:solidFill>
                  <a:srgbClr val="75715E"/>
                </a:solidFill>
              </a:rPr>
              <a:t>tablets, 768px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</a:t>
            </a:r>
            <a:r>
              <a:rPr lang="nl-NL" dirty="0" smtClean="0">
                <a:solidFill>
                  <a:srgbClr val="66D9EF"/>
                </a:solidFill>
              </a:rPr>
              <a:t>media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92672"/>
                </a:solidFill>
              </a:rPr>
              <a:t>(min-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768px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Medium schermen (</a:t>
            </a:r>
            <a:r>
              <a:rPr lang="nl-NL" dirty="0" err="1">
                <a:solidFill>
                  <a:srgbClr val="75715E"/>
                </a:solidFill>
              </a:rPr>
              <a:t>laptops</a:t>
            </a:r>
            <a:r>
              <a:rPr lang="nl-NL" dirty="0">
                <a:solidFill>
                  <a:srgbClr val="75715E"/>
                </a:solidFill>
              </a:rPr>
              <a:t>, 992px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992px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}</a:t>
            </a:r>
          </a:p>
          <a:p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75715E"/>
                </a:solidFill>
              </a:rPr>
              <a:t>/* Grote schermen (</a:t>
            </a:r>
            <a:r>
              <a:rPr lang="nl-NL" dirty="0" err="1">
                <a:solidFill>
                  <a:srgbClr val="75715E"/>
                </a:solidFill>
              </a:rPr>
              <a:t>desktops</a:t>
            </a:r>
            <a:r>
              <a:rPr lang="nl-NL" dirty="0">
                <a:solidFill>
                  <a:srgbClr val="75715E"/>
                </a:solidFill>
              </a:rPr>
              <a:t>, 1200px en hoger) */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66D9EF"/>
                </a:solidFill>
              </a:rPr>
              <a:t>@media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92672"/>
                </a:solidFill>
              </a:rPr>
              <a:t>(</a:t>
            </a:r>
            <a:r>
              <a:rPr lang="nl-NL" dirty="0">
                <a:solidFill>
                  <a:srgbClr val="F92672"/>
                </a:solidFill>
              </a:rPr>
              <a:t>min-</a:t>
            </a:r>
            <a:r>
              <a:rPr lang="nl-NL" dirty="0" err="1">
                <a:solidFill>
                  <a:srgbClr val="F92672"/>
                </a:solidFill>
              </a:rPr>
              <a:t>width</a:t>
            </a:r>
            <a:r>
              <a:rPr lang="nl-NL" dirty="0">
                <a:solidFill>
                  <a:srgbClr val="F92672"/>
                </a:solidFill>
              </a:rPr>
              <a:t>: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66D9EF"/>
                </a:solidFill>
              </a:rPr>
              <a:t>1200px</a:t>
            </a:r>
            <a:r>
              <a:rPr lang="nl-NL" dirty="0" smtClean="0">
                <a:solidFill>
                  <a:srgbClr val="F92672"/>
                </a:solidFill>
              </a:rPr>
              <a:t>)</a:t>
            </a:r>
            <a:r>
              <a:rPr lang="nl-NL" dirty="0" smtClean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F8F8F2"/>
                </a:solidFill>
              </a:rPr>
              <a:t>{ </a:t>
            </a:r>
            <a:r>
              <a:rPr lang="nl-NL" dirty="0">
                <a:solidFill>
                  <a:srgbClr val="F92672"/>
                </a:solidFill>
              </a:rPr>
              <a:t>...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smtClean="0">
                <a:solidFill>
                  <a:srgbClr val="F8F8F2"/>
                </a:solidFill>
              </a:rPr>
              <a:t>}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97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FONTS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Statisch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/>
              <a:t>PX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smtClean="0"/>
              <a:t>Dynamisch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EM</a:t>
            </a:r>
          </a:p>
          <a:p>
            <a:r>
              <a:rPr lang="nl-NL" dirty="0"/>
              <a:t>REM</a:t>
            </a:r>
          </a:p>
          <a:p>
            <a:r>
              <a:rPr lang="nl-NL" dirty="0"/>
              <a:t>%</a:t>
            </a:r>
          </a:p>
          <a:p>
            <a:r>
              <a:rPr lang="nl-NL" dirty="0"/>
              <a:t>VW, VH &amp; VMIN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6593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NAVIGATIE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Verticaal</a:t>
            </a:r>
          </a:p>
          <a:p>
            <a:r>
              <a:rPr lang="nl-NL" dirty="0" smtClean="0"/>
              <a:t>Verdeling</a:t>
            </a:r>
          </a:p>
          <a:p>
            <a:r>
              <a:rPr lang="nl-NL" dirty="0" smtClean="0"/>
              <a:t>Dropdowns</a:t>
            </a:r>
          </a:p>
          <a:p>
            <a:r>
              <a:rPr lang="nl-NL" dirty="0" smtClean="0"/>
              <a:t>Uitlijnen</a:t>
            </a:r>
          </a:p>
          <a:p>
            <a:r>
              <a:rPr lang="nl-NL" dirty="0" smtClean="0"/>
              <a:t>Vast aan scherm</a:t>
            </a:r>
          </a:p>
          <a:p>
            <a:r>
              <a:rPr lang="nl-NL" dirty="0" smtClean="0"/>
              <a:t>Hamburgermenu</a:t>
            </a:r>
          </a:p>
        </p:txBody>
      </p:sp>
    </p:spTree>
    <p:extLst>
      <p:ext uri="{BB962C8B-B14F-4D97-AF65-F5344CB8AC3E}">
        <p14:creationId xmlns:p14="http://schemas.microsoft.com/office/powerpoint/2010/main" val="1786608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fiek 23"/>
          <p:cNvGraphicFramePr/>
          <p:nvPr>
            <p:extLst/>
          </p:nvPr>
        </p:nvGraphicFramePr>
        <p:xfrm>
          <a:off x="4669969" y="2087776"/>
          <a:ext cx="5007431" cy="3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" name="Afbeelding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63" y="1790699"/>
            <a:ext cx="2286774" cy="4181929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 SMARTPHONE </a:t>
            </a:r>
            <a:r>
              <a:rPr lang="en-US" dirty="0" smtClean="0"/>
              <a:t>BEZITTERS NEDERLAND</a:t>
            </a:r>
            <a:endParaRPr lang="nl-NL" dirty="0"/>
          </a:p>
        </p:txBody>
      </p:sp>
      <p:sp>
        <p:nvSpPr>
          <p:cNvPr id="32" name="Tekstvak 31"/>
          <p:cNvSpPr txBox="1"/>
          <p:nvPr/>
        </p:nvSpPr>
        <p:spPr>
          <a:xfrm>
            <a:off x="2549519" y="3516431"/>
            <a:ext cx="153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Journey" panose="02000603000000000000" pitchFamily="2" charset="0"/>
                <a:ea typeface="Journey" panose="02000603000000000000" pitchFamily="2" charset="0"/>
              </a:rPr>
              <a:t>+20%</a:t>
            </a:r>
            <a:endParaRPr lang="nl-NL" sz="5400" b="1" dirty="0">
              <a:solidFill>
                <a:schemeClr val="bg1"/>
              </a:solidFill>
              <a:latin typeface="Journey" panose="02000603000000000000" pitchFamily="2" charset="0"/>
              <a:ea typeface="Journey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46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Chart bld="category"/>
        </p:bldSub>
      </p:bldGraphic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</a:t>
            </a:r>
            <a:r>
              <a:rPr lang="nl-NL" dirty="0">
                <a:solidFill>
                  <a:srgbClr val="E6DB74"/>
                </a:solidFill>
              </a:rPr>
              <a:t>-header"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&lt;button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type=</a:t>
            </a:r>
            <a:r>
              <a:rPr lang="nl-NL" dirty="0">
                <a:solidFill>
                  <a:srgbClr val="E6DB74"/>
                </a:solidFill>
              </a:rPr>
              <a:t>"button"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navbar-toggle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collapsed</a:t>
            </a:r>
            <a:r>
              <a:rPr lang="nl-NL" dirty="0">
                <a:solidFill>
                  <a:srgbClr val="E6DB74"/>
                </a:solidFill>
              </a:rPr>
              <a:t>"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  </a:t>
            </a:r>
            <a:r>
              <a:rPr lang="nl-NL" dirty="0">
                <a:solidFill>
                  <a:srgbClr val="A6E22E"/>
                </a:solidFill>
              </a:rPr>
              <a:t>data-</a:t>
            </a:r>
            <a:r>
              <a:rPr lang="nl-NL" dirty="0" err="1">
                <a:solidFill>
                  <a:srgbClr val="A6E22E"/>
                </a:solidFill>
              </a:rPr>
              <a:t>toggle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 smtClean="0">
                <a:solidFill>
                  <a:srgbClr val="E6DB74"/>
                </a:solidFill>
              </a:rPr>
              <a:t>collapse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  </a:t>
            </a:r>
            <a:r>
              <a:rPr lang="en-US" dirty="0">
                <a:solidFill>
                  <a:srgbClr val="F92672"/>
                </a:solidFill>
              </a:rPr>
              <a:t>&lt;span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sr</a:t>
            </a:r>
            <a:r>
              <a:rPr lang="en-US" dirty="0">
                <a:solidFill>
                  <a:srgbClr val="E6DB74"/>
                </a:solidFill>
              </a:rPr>
              <a:t>-only"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Toggle navigation</a:t>
            </a:r>
            <a:r>
              <a:rPr lang="en-US" dirty="0">
                <a:solidFill>
                  <a:srgbClr val="F92672"/>
                </a:solidFill>
              </a:rPr>
              <a:t>&lt;/span&gt;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&lt;span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"icon-bar"</a:t>
            </a:r>
            <a:r>
              <a:rPr lang="nl-NL" dirty="0">
                <a:solidFill>
                  <a:srgbClr val="F92672"/>
                </a:solidFill>
              </a:rPr>
              <a:t>&gt;&lt;/span&gt;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</a:t>
            </a:r>
            <a:r>
              <a:rPr lang="nl-NL" dirty="0">
                <a:solidFill>
                  <a:srgbClr val="F92672"/>
                </a:solidFill>
              </a:rPr>
              <a:t>&lt;/button&gt;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en-US" dirty="0">
                <a:solidFill>
                  <a:srgbClr val="F8F8F2"/>
                </a:solidFill>
              </a:rPr>
              <a:t>  </a:t>
            </a:r>
            <a:r>
              <a:rPr lang="en-US" dirty="0">
                <a:solidFill>
                  <a:srgbClr val="F92672"/>
                </a:solidFill>
              </a:rPr>
              <a:t>&lt;a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A6E22E"/>
                </a:solidFill>
              </a:rPr>
              <a:t>class=</a:t>
            </a:r>
            <a:r>
              <a:rPr lang="en-US" dirty="0">
                <a:solidFill>
                  <a:srgbClr val="E6DB74"/>
                </a:solidFill>
              </a:rPr>
              <a:t>"</a:t>
            </a:r>
            <a:r>
              <a:rPr lang="en-US" dirty="0" err="1">
                <a:solidFill>
                  <a:srgbClr val="E6DB74"/>
                </a:solidFill>
              </a:rPr>
              <a:t>navbar</a:t>
            </a:r>
            <a:r>
              <a:rPr lang="en-US" dirty="0">
                <a:solidFill>
                  <a:srgbClr val="E6DB74"/>
                </a:solidFill>
              </a:rPr>
              <a:t>-brand"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 err="1">
                <a:solidFill>
                  <a:srgbClr val="A6E22E"/>
                </a:solidFill>
              </a:rPr>
              <a:t>href</a:t>
            </a:r>
            <a:r>
              <a:rPr lang="en-US" dirty="0">
                <a:solidFill>
                  <a:srgbClr val="A6E22E"/>
                </a:solidFill>
              </a:rPr>
              <a:t>=</a:t>
            </a:r>
            <a:r>
              <a:rPr lang="en-US" dirty="0">
                <a:solidFill>
                  <a:srgbClr val="E6DB74"/>
                </a:solidFill>
              </a:rPr>
              <a:t>"#"</a:t>
            </a:r>
            <a:r>
              <a:rPr lang="en-US" dirty="0">
                <a:solidFill>
                  <a:srgbClr val="F92672"/>
                </a:solidFill>
              </a:rPr>
              <a:t>&gt;</a:t>
            </a:r>
            <a:r>
              <a:rPr lang="en-US" dirty="0">
                <a:solidFill>
                  <a:srgbClr val="F8F8F2"/>
                </a:solidFill>
              </a:rPr>
              <a:t>Project name</a:t>
            </a:r>
            <a:r>
              <a:rPr lang="en-US" dirty="0">
                <a:solidFill>
                  <a:srgbClr val="F92672"/>
                </a:solidFill>
              </a:rPr>
              <a:t>&lt;/a&gt;</a:t>
            </a:r>
            <a:endParaRPr lang="en-US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</a:p>
          <a:p>
            <a:r>
              <a:rPr lang="nl-NL" dirty="0" smtClean="0"/>
              <a:t>...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738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NAVIGATIE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...</a:t>
            </a:r>
          </a:p>
          <a:p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nav</a:t>
            </a:r>
            <a:r>
              <a:rPr lang="nl-NL" dirty="0">
                <a:solidFill>
                  <a:srgbClr val="E6DB74"/>
                </a:solidFill>
              </a:rPr>
              <a:t> </a:t>
            </a:r>
            <a:r>
              <a:rPr lang="nl-NL" dirty="0" err="1">
                <a:solidFill>
                  <a:srgbClr val="E6DB74"/>
                </a:solidFill>
              </a:rPr>
              <a:t>navbar-nav</a:t>
            </a:r>
            <a:r>
              <a:rPr lang="nl-NL" dirty="0" smtClean="0">
                <a:solidFill>
                  <a:srgbClr val="E6DB74"/>
                </a:solidFill>
              </a:rPr>
              <a:t>"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&lt;li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active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</a:t>
            </a:r>
            <a:r>
              <a:rPr lang="nl-NL" dirty="0" smtClean="0">
                <a:solidFill>
                  <a:srgbClr val="F92672"/>
                </a:solidFill>
              </a:rPr>
              <a:t>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</a:t>
            </a:r>
            <a:r>
              <a:rPr lang="nl-NL" dirty="0">
                <a:solidFill>
                  <a:srgbClr val="F92672"/>
                </a:solidFill>
              </a:rPr>
              <a:t>&lt;a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 err="1">
                <a:solidFill>
                  <a:srgbClr val="A6E22E"/>
                </a:solidFill>
              </a:rPr>
              <a:t>href</a:t>
            </a:r>
            <a:r>
              <a:rPr lang="nl-NL" dirty="0">
                <a:solidFill>
                  <a:srgbClr val="A6E22E"/>
                </a:solidFill>
              </a:rPr>
              <a:t>=</a:t>
            </a:r>
            <a:r>
              <a:rPr lang="nl-NL" dirty="0">
                <a:solidFill>
                  <a:srgbClr val="E6DB74"/>
                </a:solidFill>
              </a:rPr>
              <a:t>"#"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r>
              <a:rPr lang="nl-NL" dirty="0">
                <a:solidFill>
                  <a:srgbClr val="F8F8F2"/>
                </a:solidFill>
              </a:rPr>
              <a:t>Link</a:t>
            </a:r>
            <a:r>
              <a:rPr lang="nl-NL" dirty="0">
                <a:solidFill>
                  <a:srgbClr val="F92672"/>
                </a:solidFill>
              </a:rPr>
              <a:t>&lt;/a&gt;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&lt;/li&gt;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 smtClean="0">
                <a:solidFill>
                  <a:srgbClr val="F92672"/>
                </a:solidFill>
              </a:rPr>
              <a:t>&lt;/</a:t>
            </a:r>
            <a:r>
              <a:rPr lang="nl-NL" dirty="0" err="1">
                <a:solidFill>
                  <a:srgbClr val="F92672"/>
                </a:solidFill>
              </a:rPr>
              <a:t>ul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8012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5" name="Rechthoek 4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371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HOVERS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Zichtbaar</a:t>
            </a:r>
          </a:p>
          <a:p>
            <a:r>
              <a:rPr lang="nl-NL" dirty="0" smtClean="0"/>
              <a:t>Acties</a:t>
            </a:r>
          </a:p>
          <a:p>
            <a:r>
              <a:rPr lang="nl-NL" dirty="0" err="1" smtClean="0"/>
              <a:t>Toggle</a:t>
            </a:r>
            <a:endParaRPr lang="nl-NL" dirty="0" smtClean="0"/>
          </a:p>
          <a:p>
            <a:r>
              <a:rPr lang="nl-NL" dirty="0" smtClean="0"/>
              <a:t>Dubbel tap</a:t>
            </a:r>
          </a:p>
        </p:txBody>
      </p:sp>
    </p:spTree>
    <p:extLst>
      <p:ext uri="{BB962C8B-B14F-4D97-AF65-F5344CB8AC3E}">
        <p14:creationId xmlns:p14="http://schemas.microsoft.com/office/powerpoint/2010/main" val="4149509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Rechthoek 2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1373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1822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3114675" y="2614785"/>
            <a:ext cx="5991225" cy="2794392"/>
            <a:chOff x="3114675" y="2614785"/>
            <a:chExt cx="5991225" cy="2794392"/>
          </a:xfrm>
        </p:grpSpPr>
        <p:sp>
          <p:nvSpPr>
            <p:cNvPr id="17" name="Rechthoek 16"/>
            <p:cNvSpPr/>
            <p:nvPr/>
          </p:nvSpPr>
          <p:spPr>
            <a:xfrm>
              <a:off x="3114675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/>
            <p:cNvSpPr/>
            <p:nvPr/>
          </p:nvSpPr>
          <p:spPr>
            <a:xfrm>
              <a:off x="3114675" y="2614785"/>
              <a:ext cx="5991225" cy="27943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8953500" y="2614786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3114675" y="2718997"/>
              <a:ext cx="1694393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>
              <a:off x="3114675" y="2718997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647990" y="271508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824575" y="2718997"/>
              <a:ext cx="4281325" cy="981933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4824575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/>
            <p:cNvSpPr/>
            <p:nvPr/>
          </p:nvSpPr>
          <p:spPr>
            <a:xfrm>
              <a:off x="8947518" y="2718998"/>
              <a:ext cx="152400" cy="9819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861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RESPONSIVE COLUMNS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5021726" y="1690688"/>
            <a:ext cx="2148548" cy="4553989"/>
            <a:chOff x="5014109" y="1690688"/>
            <a:chExt cx="2148548" cy="4553989"/>
          </a:xfrm>
        </p:grpSpPr>
        <p:pic>
          <p:nvPicPr>
            <p:cNvPr id="20" name="Afbeelding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109" y="1690688"/>
              <a:ext cx="2148548" cy="4553989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>
              <a:off x="5182016" y="2352487"/>
              <a:ext cx="1828241" cy="3259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220027" y="2349221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Rechthoek 28"/>
            <p:cNvSpPr/>
            <p:nvPr/>
          </p:nvSpPr>
          <p:spPr>
            <a:xfrm>
              <a:off x="5203492" y="2352487"/>
              <a:ext cx="1803237" cy="3241337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endParaRPr lang="nl-NL" dirty="0" smtClean="0">
                <a:solidFill>
                  <a:srgbClr val="5F6475"/>
                </a:solidFill>
              </a:endParaRPr>
            </a:p>
            <a:p>
              <a:pPr algn="ctr"/>
              <a:endParaRPr lang="nl-NL" dirty="0">
                <a:solidFill>
                  <a:srgbClr val="5F6475"/>
                </a:solidFill>
              </a:endParaRPr>
            </a:p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.container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6828325" y="2321318"/>
              <a:ext cx="152400" cy="27943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/>
            <p:cNvSpPr/>
            <p:nvPr/>
          </p:nvSpPr>
          <p:spPr>
            <a:xfrm>
              <a:off x="5220027" y="2453432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.col-md-4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5220027" y="2453432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Rechthoek 32"/>
            <p:cNvSpPr/>
            <p:nvPr/>
          </p:nvSpPr>
          <p:spPr>
            <a:xfrm>
              <a:off x="6832610" y="2464139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5202296" y="3432709"/>
              <a:ext cx="1786702" cy="986227"/>
            </a:xfrm>
            <a:prstGeom prst="rect">
              <a:avLst/>
            </a:prstGeom>
            <a:solidFill>
              <a:schemeClr val="bg1">
                <a:lumMod val="50000"/>
                <a:alpha val="30196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rgbClr val="5F6475"/>
                  </a:solidFill>
                </a:rPr>
                <a:t>.col-md-8</a:t>
              </a:r>
              <a:endParaRPr lang="nl-NL" dirty="0">
                <a:solidFill>
                  <a:srgbClr val="5F6475"/>
                </a:solidFill>
              </a:endParaRPr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213585" y="3425380"/>
              <a:ext cx="152400" cy="98049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6826168" y="3424798"/>
              <a:ext cx="161078" cy="98440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514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RESPONSIVE COLUMNS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 err="1">
                <a:solidFill>
                  <a:srgbClr val="E6DB74"/>
                </a:solidFill>
              </a:rPr>
              <a:t>row</a:t>
            </a:r>
            <a:r>
              <a:rPr lang="nl-NL" dirty="0">
                <a:solidFill>
                  <a:srgbClr val="E6DB74"/>
                </a:solidFill>
              </a:rPr>
              <a:t>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Eerste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Tweede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</a:t>
            </a:r>
            <a:r>
              <a:rPr lang="nl-NL" dirty="0" smtClean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b="1" dirty="0">
                <a:solidFill>
                  <a:srgbClr val="F92672"/>
                </a:solidFill>
              </a:rPr>
              <a:t>&lt;div</a:t>
            </a:r>
            <a:r>
              <a:rPr lang="nl-NL" b="1" dirty="0">
                <a:solidFill>
                  <a:srgbClr val="F8F8F2"/>
                </a:solidFill>
              </a:rPr>
              <a:t> </a:t>
            </a:r>
            <a:r>
              <a:rPr lang="nl-NL" b="1" dirty="0">
                <a:solidFill>
                  <a:srgbClr val="A6E22E"/>
                </a:solidFill>
              </a:rPr>
              <a:t>class</a:t>
            </a:r>
            <a:r>
              <a:rPr lang="nl-NL" b="1" dirty="0" smtClean="0">
                <a:solidFill>
                  <a:srgbClr val="A6E22E"/>
                </a:solidFill>
              </a:rPr>
              <a:t>=</a:t>
            </a:r>
            <a:r>
              <a:rPr lang="nl-NL" b="1" dirty="0">
                <a:solidFill>
                  <a:srgbClr val="E6DB74"/>
                </a:solidFill>
              </a:rPr>
              <a:t>"</a:t>
            </a:r>
            <a:r>
              <a:rPr lang="nl-NL" b="1" dirty="0" err="1">
                <a:solidFill>
                  <a:srgbClr val="E6DB74"/>
                </a:solidFill>
              </a:rPr>
              <a:t>clearfix</a:t>
            </a:r>
            <a:r>
              <a:rPr lang="nl-NL" b="1" dirty="0">
                <a:solidFill>
                  <a:srgbClr val="E6DB74"/>
                </a:solidFill>
              </a:rPr>
              <a:t> </a:t>
            </a:r>
            <a:r>
              <a:rPr lang="nl-NL" b="1" dirty="0" err="1">
                <a:solidFill>
                  <a:srgbClr val="E6DB74"/>
                </a:solidFill>
              </a:rPr>
              <a:t>visible</a:t>
            </a:r>
            <a:r>
              <a:rPr lang="nl-NL" b="1" dirty="0">
                <a:solidFill>
                  <a:srgbClr val="E6DB74"/>
                </a:solidFill>
              </a:rPr>
              <a:t>-</a:t>
            </a:r>
            <a:r>
              <a:rPr lang="nl-NL" b="1" dirty="0" err="1">
                <a:solidFill>
                  <a:srgbClr val="E6DB74"/>
                </a:solidFill>
              </a:rPr>
              <a:t>xs</a:t>
            </a:r>
            <a:r>
              <a:rPr lang="nl-NL" b="1" dirty="0">
                <a:solidFill>
                  <a:srgbClr val="E6DB74"/>
                </a:solidFill>
              </a:rPr>
              <a:t>-block</a:t>
            </a:r>
            <a:r>
              <a:rPr lang="nl-NL" b="1" dirty="0" smtClean="0">
                <a:solidFill>
                  <a:srgbClr val="E6DB74"/>
                </a:solidFill>
              </a:rPr>
              <a:t>"</a:t>
            </a:r>
            <a:r>
              <a:rPr lang="nl-NL" b="1" dirty="0" smtClean="0">
                <a:solidFill>
                  <a:srgbClr val="F92672"/>
                </a:solidFill>
              </a:rPr>
              <a:t>&gt;&lt;/</a:t>
            </a:r>
            <a:r>
              <a:rPr lang="nl-NL" b="1" dirty="0">
                <a:solidFill>
                  <a:srgbClr val="F92672"/>
                </a:solidFill>
              </a:rPr>
              <a:t>div</a:t>
            </a:r>
            <a:r>
              <a:rPr lang="nl-NL" b="1" dirty="0" smtClean="0">
                <a:solidFill>
                  <a:srgbClr val="F92672"/>
                </a:solidFill>
              </a:rPr>
              <a:t>&gt;</a:t>
            </a:r>
            <a:endParaRPr lang="nl-NL" b="1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Derde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&lt;div</a:t>
            </a:r>
            <a:r>
              <a:rPr lang="nl-NL" dirty="0">
                <a:solidFill>
                  <a:srgbClr val="F8F8F2"/>
                </a:solidFill>
              </a:rPr>
              <a:t> </a:t>
            </a:r>
            <a:r>
              <a:rPr lang="nl-NL" dirty="0">
                <a:solidFill>
                  <a:srgbClr val="A6E22E"/>
                </a:solidFill>
              </a:rPr>
              <a:t>class=</a:t>
            </a:r>
            <a:r>
              <a:rPr lang="nl-NL" dirty="0">
                <a:solidFill>
                  <a:srgbClr val="E6DB74"/>
                </a:solidFill>
              </a:rPr>
              <a:t>"col-sm-3 col-xs-6"</a:t>
            </a:r>
            <a:r>
              <a:rPr lang="nl-NL" dirty="0">
                <a:solidFill>
                  <a:srgbClr val="F92672"/>
                </a:solidFill>
              </a:rPr>
              <a:t>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8F8F2"/>
                </a:solidFill>
              </a:rPr>
              <a:t>        Vierde kolom</a:t>
            </a:r>
          </a:p>
          <a:p>
            <a:r>
              <a:rPr lang="nl-NL" dirty="0">
                <a:solidFill>
                  <a:srgbClr val="F8F8F2"/>
                </a:solidFill>
              </a:rPr>
              <a:t>    </a:t>
            </a:r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  <a:p>
            <a:r>
              <a:rPr lang="nl-NL" dirty="0">
                <a:solidFill>
                  <a:srgbClr val="F92672"/>
                </a:solidFill>
              </a:rPr>
              <a:t>&lt;/div&gt;</a:t>
            </a:r>
            <a:endParaRPr lang="nl-NL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7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4" name="Rechthoek 3">
            <a:hlinkClick r:id="rId2"/>
          </p:cNvPr>
          <p:cNvSpPr/>
          <p:nvPr/>
        </p:nvSpPr>
        <p:spPr>
          <a:xfrm>
            <a:off x="4639733" y="2486378"/>
            <a:ext cx="2912533" cy="188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1967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angepast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1800" b="0" dirty="0" smtClean="0">
            <a:solidFill>
              <a:schemeClr val="bg1"/>
            </a:solidFill>
            <a:latin typeface="Monaco" panose="020B050903040404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6035</TotalTime>
  <Words>1836</Words>
  <Application>Microsoft Office PowerPoint</Application>
  <PresentationFormat>Breedbeeld</PresentationFormat>
  <Paragraphs>666</Paragraphs>
  <Slides>125</Slides>
  <Notes>45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125</vt:i4>
      </vt:variant>
    </vt:vector>
  </HeadingPairs>
  <TitlesOfParts>
    <vt:vector size="134" baseType="lpstr">
      <vt:lpstr>Arial</vt:lpstr>
      <vt:lpstr>Calibri</vt:lpstr>
      <vt:lpstr>FontAwesome</vt:lpstr>
      <vt:lpstr>Helvetica LT Std</vt:lpstr>
      <vt:lpstr>Journey</vt:lpstr>
      <vt:lpstr>Monaco</vt:lpstr>
      <vt:lpstr>Myriad Pro</vt:lpstr>
      <vt:lpstr>Times New Roman</vt:lpstr>
      <vt:lpstr>Office Theme</vt:lpstr>
      <vt:lpstr>RESPONSIVE GRID WORKSHOP</vt:lpstr>
      <vt:lpstr>VOOR WE BEGINNEN</vt:lpstr>
      <vt:lpstr>WIE WE ZIJN</vt:lpstr>
      <vt:lpstr>WAT HEB JE VANDAAG NODIG?</vt:lpstr>
      <vt:lpstr>INTRODUCTIE RESPONSIVE DESIGN &amp; HET GRID CONCEPT</vt:lpstr>
      <vt:lpstr>WAT IS RESPONSIVE DESIGN?</vt:lpstr>
      <vt:lpstr>1 WEBSITE VOOR IEDER APPARAAT</vt:lpstr>
      <vt:lpstr>WAAROM RESPONSIVE DESIGN?</vt:lpstr>
      <vt:lpstr>% SMARTPHONE BEZITTERS NEDERLAND</vt:lpstr>
      <vt:lpstr>12.000.000 MENSEN</vt:lpstr>
      <vt:lpstr>WAAROM DAN GEEN NATIVE APP?</vt:lpstr>
      <vt:lpstr>IEDER APPARAAT ZIJN EIGEN APP</vt:lpstr>
      <vt:lpstr>+ / - NATIVE APP</vt:lpstr>
      <vt:lpstr>EN EEN MOBIELE WEBSITE?</vt:lpstr>
      <vt:lpstr>TWEE APARTE WEBSITES</vt:lpstr>
      <vt:lpstr>+ / - MOBIELE WEBSITE</vt:lpstr>
      <vt:lpstr>RESPONSIVE DESIGN</vt:lpstr>
      <vt:lpstr>EEN CODEBASE VOOR IEDER APPARAAT</vt:lpstr>
      <vt:lpstr>+ / - RESPONSIVE DESIGN</vt:lpstr>
      <vt:lpstr>WANNEER WAT KIEZEN?</vt:lpstr>
      <vt:lpstr>EEN AANTAL VOORBEELDEN</vt:lpstr>
      <vt:lpstr>PowerPoint-presentatie</vt:lpstr>
      <vt:lpstr>PowerPoint-presentatie</vt:lpstr>
      <vt:lpstr>PowerPoint-presentatie</vt:lpstr>
      <vt:lpstr>WAT IS EEN GRID?</vt:lpstr>
      <vt:lpstr>WAT IS EEN GRID?</vt:lpstr>
      <vt:lpstr>FRAMEWORKS</vt:lpstr>
      <vt:lpstr>ZELF EEN GRID MAKEN?</vt:lpstr>
      <vt:lpstr>ZELF EEN GRID MAKEN?</vt:lpstr>
      <vt:lpstr>OVERWEGINGEN</vt:lpstr>
      <vt:lpstr>HOE TE BEGINNEN</vt:lpstr>
      <vt:lpstr>SCHETSEN</vt:lpstr>
      <vt:lpstr>WAAROM SCHETSEN?</vt:lpstr>
      <vt:lpstr>OPDRACHT 1 : MAAK SCHETSEN VAN DE SCHERMEN VOOR DESKTOP</vt:lpstr>
      <vt:lpstr>PowerPoint-presentatie</vt:lpstr>
      <vt:lpstr>INSTRUCTIES</vt:lpstr>
      <vt:lpstr>HET GRID SYSTEEM BINNEN BOOTSTRAP</vt:lpstr>
      <vt:lpstr>BOX-MODEL</vt:lpstr>
      <vt:lpstr>BOX-SIZING : BORDER-BOX</vt:lpstr>
      <vt:lpstr>CONTAINERS</vt:lpstr>
      <vt:lpstr>CONTAINERS</vt:lpstr>
      <vt:lpstr>CONTAINERS</vt:lpstr>
      <vt:lpstr>ROWS</vt:lpstr>
      <vt:lpstr>ROWS</vt:lpstr>
      <vt:lpstr>ROWS</vt:lpstr>
      <vt:lpstr>COLUMNS</vt:lpstr>
      <vt:lpstr>COLUMNS</vt:lpstr>
      <vt:lpstr>COLUMNS</vt:lpstr>
      <vt:lpstr>NESTED ROWS &amp; COLUMNS</vt:lpstr>
      <vt:lpstr>NESTED ROWS &amp; COLUMNS</vt:lpstr>
      <vt:lpstr>DEMO</vt:lpstr>
      <vt:lpstr>NESTED ROWS &amp; COLUMNS</vt:lpstr>
      <vt:lpstr>RESPONSIVE ELEMENTEN</vt:lpstr>
      <vt:lpstr>TABLES</vt:lpstr>
      <vt:lpstr>TABLES</vt:lpstr>
      <vt:lpstr>TABLES</vt:lpstr>
      <vt:lpstr>RESPONSIVE TABLE</vt:lpstr>
      <vt:lpstr>RESPONSIVE TABLE</vt:lpstr>
      <vt:lpstr>RESPONSIVE TABLE</vt:lpstr>
      <vt:lpstr>DEMO</vt:lpstr>
      <vt:lpstr>STACKED TABLE</vt:lpstr>
      <vt:lpstr>DEMO</vt:lpstr>
      <vt:lpstr>VRAAG JEZELF AF</vt:lpstr>
      <vt:lpstr>RESPONSIVE IMAGES</vt:lpstr>
      <vt:lpstr>RESPONSIVE IMAGES</vt:lpstr>
      <vt:lpstr>RESPONSIVE IMAGES - CSS</vt:lpstr>
      <vt:lpstr>DEMO</vt:lpstr>
      <vt:lpstr>RESPONSIVE IMAGES - SRCSET</vt:lpstr>
      <vt:lpstr>BROWSER SUPPORT</vt:lpstr>
      <vt:lpstr>RESPONSIVE IMAGES - PICTURE ELEMENT</vt:lpstr>
      <vt:lpstr>BROWSER SUPPORT</vt:lpstr>
      <vt:lpstr>DEMO</vt:lpstr>
      <vt:lpstr>RESPONSIVE IMAGES - BACKGROUND</vt:lpstr>
      <vt:lpstr>DEMO</vt:lpstr>
      <vt:lpstr>RESPONSIVE IMAGES</vt:lpstr>
      <vt:lpstr>VRAAG JEZELF AF</vt:lpstr>
      <vt:lpstr>OPDRACHT 2 BRENG JE SCHETS TOT LEVEN MET BEHULP VAN BOOTSTRAP</vt:lpstr>
      <vt:lpstr>PowerPoint-presentatie</vt:lpstr>
      <vt:lpstr>INSTRUCTIES</vt:lpstr>
      <vt:lpstr>RESPONSIVE DESIGN MET BOOTSTRAP</vt:lpstr>
      <vt:lpstr>WAAR GAAT HET VAAK FOUT?</vt:lpstr>
      <vt:lpstr>HOE KUNNEN WE DIT ONDERVANGEN?</vt:lpstr>
      <vt:lpstr>DE VIEWPORT</vt:lpstr>
      <vt:lpstr>DE VIEWPORT</vt:lpstr>
      <vt:lpstr>DE VIEWPORT</vt:lpstr>
      <vt:lpstr>MEDIA QUERIES</vt:lpstr>
      <vt:lpstr>MEDIA QUERIES</vt:lpstr>
      <vt:lpstr>FONTS</vt:lpstr>
      <vt:lpstr>NAVIGATIE</vt:lpstr>
      <vt:lpstr>NAVIGATIE</vt:lpstr>
      <vt:lpstr>NAVIGATIE</vt:lpstr>
      <vt:lpstr>DEMO</vt:lpstr>
      <vt:lpstr>HOVERS</vt:lpstr>
      <vt:lpstr>DEMO</vt:lpstr>
      <vt:lpstr>RESPONSIVE COLUMNS</vt:lpstr>
      <vt:lpstr>RESPONSIVE COLUMNS</vt:lpstr>
      <vt:lpstr>RESPONSIVE COLUMNS</vt:lpstr>
      <vt:lpstr>RESPONSIVE COLUMNS</vt:lpstr>
      <vt:lpstr>DEMO</vt:lpstr>
      <vt:lpstr>VRAAG JEZELF AF</vt:lpstr>
      <vt:lpstr>COLUMNS VERBERGEN / TONEN</vt:lpstr>
      <vt:lpstr>COLUMNS VERBERGEN</vt:lpstr>
      <vt:lpstr>COLUMNS TONEN</vt:lpstr>
      <vt:lpstr>COLUMNS VERBERGEN</vt:lpstr>
      <vt:lpstr>COLUMNS VERBERGEN</vt:lpstr>
      <vt:lpstr>COLUMNS TONEN</vt:lpstr>
      <vt:lpstr>COLUMNS TONEN</vt:lpstr>
      <vt:lpstr>DEMO</vt:lpstr>
      <vt:lpstr>PUSH, PULL &amp; RESET COLUMNS</vt:lpstr>
      <vt:lpstr>PUSH, PULL &amp; RESET COLUMNS</vt:lpstr>
      <vt:lpstr>PUSH &amp; PULL</vt:lpstr>
      <vt:lpstr>DEMO</vt:lpstr>
      <vt:lpstr>RESPONSIVE COLUMNS</vt:lpstr>
      <vt:lpstr>OFFSET</vt:lpstr>
      <vt:lpstr>DEMO</vt:lpstr>
      <vt:lpstr>OPDRACHT 3 : MAAK DE WEBSITE VOLLEDIG RESPONSIVE</vt:lpstr>
      <vt:lpstr>PowerPoint-presentatie</vt:lpstr>
      <vt:lpstr>INSTRUCTIES</vt:lpstr>
      <vt:lpstr>DE TOEKOMST VAN GRIDS</vt:lpstr>
      <vt:lpstr>FLEXBOX</vt:lpstr>
      <vt:lpstr>BROWSER SUPPORT</vt:lpstr>
      <vt:lpstr>DEMO</vt:lpstr>
      <vt:lpstr>CSS GRID LAYOUT</vt:lpstr>
      <vt:lpstr>BROWSER SUPPORT</vt:lpstr>
      <vt:lpstr>RESPONSIVE GRID 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2.0</dc:title>
  <dc:creator>Jarno</dc:creator>
  <cp:lastModifiedBy>Jarno</cp:lastModifiedBy>
  <cp:revision>314</cp:revision>
  <dcterms:created xsi:type="dcterms:W3CDTF">2014-05-15T18:34:00Z</dcterms:created>
  <dcterms:modified xsi:type="dcterms:W3CDTF">2014-10-28T09:25:10Z</dcterms:modified>
</cp:coreProperties>
</file>